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1" r:id="rId2"/>
  </p:sldMasterIdLst>
  <p:sldIdLst>
    <p:sldId id="291" r:id="rId3"/>
    <p:sldId id="257" r:id="rId4"/>
    <p:sldId id="258" r:id="rId5"/>
    <p:sldId id="259" r:id="rId6"/>
    <p:sldId id="260" r:id="rId7"/>
    <p:sldId id="261" r:id="rId8"/>
    <p:sldId id="262" r:id="rId9"/>
    <p:sldId id="263" r:id="rId10"/>
    <p:sldId id="264" r:id="rId11"/>
    <p:sldId id="265" r:id="rId12"/>
    <p:sldId id="292"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08"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719613"/>
            <a:ext cx="9144000" cy="1418774"/>
          </a:xfrm>
          <a:prstGeom prst="rect">
            <a:avLst/>
          </a:prstGeom>
        </p:spPr>
      </p:pic>
      <p:sp>
        <p:nvSpPr>
          <p:cNvPr id="8" name="Text Box 6"/>
          <p:cNvSpPr txBox="1">
            <a:spLocks noChangeArrowheads="1"/>
          </p:cNvSpPr>
          <p:nvPr/>
        </p:nvSpPr>
        <p:spPr bwMode="auto">
          <a:xfrm>
            <a:off x="-76200" y="6643687"/>
            <a:ext cx="2362200" cy="215444"/>
          </a:xfrm>
          <a:prstGeom prst="rect">
            <a:avLst/>
          </a:prstGeom>
          <a:noFill/>
          <a:ln w="9525" algn="ctr">
            <a:noFill/>
            <a:miter lim="800000"/>
            <a:headEnd/>
            <a:tailEnd/>
          </a:ln>
          <a:effectLst/>
        </p:spPr>
        <p:txBody>
          <a:bodyPr wrap="square" anchorCtr="1">
            <a:spAutoFit/>
          </a:bodyPr>
          <a:lstStyle/>
          <a:p>
            <a:pPr algn="l" eaLnBrk="0" hangingPunct="0">
              <a:spcBef>
                <a:spcPct val="50000"/>
              </a:spcBef>
            </a:pPr>
            <a:r>
              <a:rPr lang="en-US" sz="800" dirty="0" smtClean="0">
                <a:solidFill>
                  <a:schemeClr val="tx1">
                    <a:lumMod val="65000"/>
                    <a:lumOff val="35000"/>
                  </a:schemeClr>
                </a:solidFill>
                <a:cs typeface="Tahoma" pitchFamily="34" charset="0"/>
              </a:rPr>
              <a:t>© PETA Limited   </a:t>
            </a:r>
            <a:r>
              <a:rPr lang="en-US" sz="800" dirty="0" smtClean="0">
                <a:solidFill>
                  <a:schemeClr val="bg1">
                    <a:lumMod val="85000"/>
                  </a:schemeClr>
                </a:solidFill>
                <a:cs typeface="Tahoma" pitchFamily="34" charset="0"/>
              </a:rPr>
              <a:t>Template issued: 02/11/16</a:t>
            </a:r>
            <a:endParaRPr lang="en-US" sz="800" dirty="0">
              <a:solidFill>
                <a:schemeClr val="tx1">
                  <a:lumMod val="65000"/>
                  <a:lumOff val="35000"/>
                </a:schemeClr>
              </a:solidFill>
              <a:cs typeface="Tahoma"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48600" y="6504022"/>
            <a:ext cx="1077473" cy="294566"/>
          </a:xfrm>
          <a:prstGeom prst="rect">
            <a:avLst/>
          </a:prstGeom>
        </p:spPr>
      </p:pic>
      <p:cxnSp>
        <p:nvCxnSpPr>
          <p:cNvPr id="11" name="Straight Connector 10"/>
          <p:cNvCxnSpPr/>
          <p:nvPr/>
        </p:nvCxnSpPr>
        <p:spPr>
          <a:xfrm>
            <a:off x="0" y="9899"/>
            <a:ext cx="9144000" cy="0"/>
          </a:xfrm>
          <a:prstGeom prst="line">
            <a:avLst/>
          </a:prstGeom>
          <a:ln w="57150">
            <a:solidFill>
              <a:srgbClr val="0066CC"/>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7601" y="6217677"/>
            <a:ext cx="1683578" cy="460265"/>
          </a:xfrm>
          <a:prstGeom prst="rect">
            <a:avLst/>
          </a:prstGeom>
        </p:spPr>
      </p:pic>
      <p:cxnSp>
        <p:nvCxnSpPr>
          <p:cNvPr id="14" name="Straight Connector 13"/>
          <p:cNvCxnSpPr/>
          <p:nvPr/>
        </p:nvCxnSpPr>
        <p:spPr>
          <a:xfrm>
            <a:off x="0" y="4138387"/>
            <a:ext cx="9144000" cy="0"/>
          </a:xfrm>
          <a:prstGeom prst="line">
            <a:avLst/>
          </a:prstGeom>
          <a:ln w="28575">
            <a:solidFill>
              <a:srgbClr val="0066CC"/>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0" y="2719613"/>
            <a:ext cx="9144000" cy="0"/>
          </a:xfrm>
          <a:prstGeom prst="line">
            <a:avLst/>
          </a:prstGeom>
          <a:ln w="28575">
            <a:solidFill>
              <a:srgbClr val="0066CC"/>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Content Placeholder 9"/>
          <p:cNvSpPr>
            <a:spLocks noGrp="1"/>
          </p:cNvSpPr>
          <p:nvPr>
            <p:ph sz="quarter" idx="10"/>
          </p:nvPr>
        </p:nvSpPr>
        <p:spPr>
          <a:xfrm>
            <a:off x="304800" y="1143000"/>
            <a:ext cx="8534399" cy="4953000"/>
          </a:xfrm>
          <a:prstGeom prst="rect">
            <a:avLst/>
          </a:prstGeom>
        </p:spPr>
        <p:txBody>
          <a:bodyPr/>
          <a:lstStyle>
            <a:lvl1pPr marL="342900" indent="-342900">
              <a:buClr>
                <a:srgbClr val="0066CC"/>
              </a:buClr>
              <a:buFont typeface="Arial" panose="020B0604020202020204" pitchFamily="34" charset="0"/>
              <a:buChar char="■"/>
              <a:defRPr lang="en-US" sz="2400" kern="0" dirty="0" smtClean="0">
                <a:solidFill>
                  <a:schemeClr val="tx1">
                    <a:lumMod val="85000"/>
                    <a:lumOff val="15000"/>
                  </a:schemeClr>
                </a:solidFill>
                <a:latin typeface="+mn-lt"/>
                <a:ea typeface="+mn-ea"/>
                <a:cs typeface="+mn-cs"/>
              </a:defRPr>
            </a:lvl1pPr>
            <a:lvl2pPr marL="742950" indent="-285750">
              <a:buClr>
                <a:srgbClr val="0066CC"/>
              </a:buClr>
              <a:buFont typeface="Arial" panose="020B0604020202020204" pitchFamily="34" charset="0"/>
              <a:buChar char="–"/>
              <a:defRPr lang="en-US" sz="2000" kern="0" dirty="0" smtClean="0">
                <a:solidFill>
                  <a:schemeClr val="tx1">
                    <a:lumMod val="85000"/>
                    <a:lumOff val="15000"/>
                  </a:schemeClr>
                </a:solidFill>
                <a:latin typeface="+mn-lt"/>
                <a:ea typeface="+mn-ea"/>
                <a:cs typeface="+mn-cs"/>
              </a:defRPr>
            </a:lvl2pPr>
            <a:lvl3pPr marL="1143000" indent="-228600">
              <a:buClr>
                <a:srgbClr val="0066CC"/>
              </a:buClr>
              <a:buFont typeface="Arial" panose="020B0604020202020204" pitchFamily="34" charset="0"/>
              <a:buChar char="■"/>
              <a:defRPr lang="en-US" sz="2000" kern="0" dirty="0" smtClean="0">
                <a:solidFill>
                  <a:schemeClr val="tx1">
                    <a:lumMod val="85000"/>
                    <a:lumOff val="15000"/>
                  </a:schemeClr>
                </a:solidFill>
                <a:latin typeface="+mn-lt"/>
                <a:ea typeface="+mn-ea"/>
                <a:cs typeface="+mn-cs"/>
              </a:defRPr>
            </a:lvl3pPr>
            <a:lvl4pPr marL="1600200" indent="-228600">
              <a:buClr>
                <a:srgbClr val="0066CC"/>
              </a:buClr>
              <a:buFont typeface="Arial" panose="020B0604020202020204" pitchFamily="34" charset="0"/>
              <a:buChar char="–"/>
              <a:defRPr lang="en-US" sz="1800" kern="0" dirty="0" smtClean="0">
                <a:solidFill>
                  <a:schemeClr val="tx1">
                    <a:lumMod val="85000"/>
                    <a:lumOff val="15000"/>
                  </a:schemeClr>
                </a:solidFill>
                <a:latin typeface="+mn-lt"/>
                <a:ea typeface="+mn-ea"/>
                <a:cs typeface="+mn-cs"/>
              </a:defRPr>
            </a:lvl4pPr>
            <a:lvl5pPr marL="2057400" indent="-228600">
              <a:buClr>
                <a:srgbClr val="0066CC"/>
              </a:buClr>
              <a:buFont typeface="Arial" panose="020B0604020202020204" pitchFamily="34" charset="0"/>
              <a:buChar char="■"/>
              <a:defRPr lang="en-US" sz="1600" kern="0" dirty="0" smtClean="0">
                <a:solidFill>
                  <a:schemeClr val="tx1">
                    <a:lumMod val="85000"/>
                    <a:lumOff val="15000"/>
                  </a:schemeClr>
                </a:solidFill>
                <a:latin typeface="+mn-lt"/>
                <a:ea typeface="+mn-ea"/>
                <a:cs typeface="+mn-cs"/>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0" name="Title 3"/>
          <p:cNvSpPr>
            <a:spLocks noGrp="1"/>
          </p:cNvSpPr>
          <p:nvPr>
            <p:ph type="title"/>
          </p:nvPr>
        </p:nvSpPr>
        <p:spPr>
          <a:xfrm>
            <a:off x="304799" y="228600"/>
            <a:ext cx="8534399" cy="563562"/>
          </a:xfrm>
          <a:prstGeom prst="rect">
            <a:avLst/>
          </a:prstGeom>
        </p:spPr>
        <p:txBody>
          <a:bodyPr/>
          <a:lstStyle>
            <a:lvl1pPr>
              <a:defRPr lang="en-US" sz="2800" b="1" kern="0" dirty="0" smtClean="0">
                <a:solidFill>
                  <a:srgbClr val="0066CC"/>
                </a:solidFill>
                <a:effectLst/>
                <a:latin typeface="+mj-lt"/>
                <a:ea typeface="+mj-ea"/>
                <a:cs typeface="+mj-cs"/>
              </a:defRPr>
            </a:lvl1pPr>
          </a:lstStyle>
          <a:p>
            <a:r>
              <a:rPr lang="en-US" smtClean="0"/>
              <a:t>Click to edit Master title style</a:t>
            </a:r>
            <a:endParaRPr lang="en-GB" dirty="0"/>
          </a:p>
        </p:txBody>
      </p:sp>
    </p:spTree>
    <p:extLst>
      <p:ext uri="{BB962C8B-B14F-4D97-AF65-F5344CB8AC3E}">
        <p14:creationId xmlns:p14="http://schemas.microsoft.com/office/powerpoint/2010/main" val="89076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1295401"/>
            <a:ext cx="7886700" cy="609600"/>
          </a:xfrm>
          <a:prstGeom prst="rect">
            <a:avLst/>
          </a:prstGeom>
        </p:spPr>
        <p:txBody>
          <a:bodyPr/>
          <a:lstStyle>
            <a:lvl1pPr>
              <a:defRPr lang="en-GB" sz="2800" b="1" kern="1200" dirty="0">
                <a:solidFill>
                  <a:srgbClr val="0066CC"/>
                </a:solidFill>
                <a:latin typeface="Helvetica Neue Light"/>
                <a:ea typeface="+mn-ea"/>
                <a:cs typeface="+mn-cs"/>
              </a:defRPr>
            </a:lvl1pPr>
          </a:lstStyle>
          <a:p>
            <a:r>
              <a:rPr lang="en-US" dirty="0" smtClean="0"/>
              <a:t>Click to edit Master alternative title slide</a:t>
            </a:r>
            <a:br>
              <a:rPr lang="en-US" dirty="0" smtClean="0"/>
            </a:br>
            <a:endParaRPr lang="en-GB" dirty="0"/>
          </a:p>
        </p:txBody>
      </p:sp>
      <p:sp>
        <p:nvSpPr>
          <p:cNvPr id="8" name="Content Placeholder 7"/>
          <p:cNvSpPr>
            <a:spLocks noGrp="1"/>
          </p:cNvSpPr>
          <p:nvPr>
            <p:ph sz="quarter" idx="10" hasCustomPrompt="1"/>
          </p:nvPr>
        </p:nvSpPr>
        <p:spPr>
          <a:xfrm>
            <a:off x="609600" y="1985962"/>
            <a:ext cx="6781800" cy="381000"/>
          </a:xfrm>
          <a:prstGeom prst="rect">
            <a:avLst/>
          </a:prstGeom>
        </p:spPr>
        <p:txBody>
          <a:bodyPr/>
          <a:lstStyle>
            <a:lvl1pPr marL="0" indent="0">
              <a:buNone/>
              <a:defRPr sz="1600">
                <a:solidFill>
                  <a:schemeClr val="bg1">
                    <a:lumMod val="65000"/>
                  </a:schemeClr>
                </a:solidFill>
              </a:defRPr>
            </a:lvl1pPr>
            <a:lvl2pPr marL="457200" indent="0">
              <a:buNone/>
              <a:defRPr sz="1800">
                <a:solidFill>
                  <a:schemeClr val="bg1">
                    <a:lumMod val="65000"/>
                  </a:schemeClr>
                </a:solidFill>
              </a:defRPr>
            </a:lvl2pPr>
            <a:lvl3pPr marL="914400" indent="0">
              <a:buNone/>
              <a:defRPr sz="1800">
                <a:solidFill>
                  <a:schemeClr val="bg1">
                    <a:lumMod val="65000"/>
                  </a:schemeClr>
                </a:solidFill>
              </a:defRPr>
            </a:lvl3pPr>
            <a:lvl4pPr marL="1371600" indent="0">
              <a:buNone/>
              <a:defRPr sz="1800">
                <a:solidFill>
                  <a:schemeClr val="bg1">
                    <a:lumMod val="65000"/>
                  </a:schemeClr>
                </a:solidFill>
              </a:defRPr>
            </a:lvl4pPr>
            <a:lvl5pPr marL="1828800" indent="0">
              <a:buNone/>
              <a:defRPr sz="1800">
                <a:solidFill>
                  <a:schemeClr val="bg1">
                    <a:lumMod val="65000"/>
                  </a:schemeClr>
                </a:solidFill>
              </a:defRPr>
            </a:lvl5pPr>
          </a:lstStyle>
          <a:p>
            <a:pPr lvl="0"/>
            <a:r>
              <a:rPr lang="en-US" dirty="0" smtClean="0"/>
              <a:t>Click to edit revision date of the presentation in full </a:t>
            </a:r>
            <a:r>
              <a:rPr lang="en-US" dirty="0" err="1" smtClean="0"/>
              <a:t>ie</a:t>
            </a:r>
            <a:r>
              <a:rPr lang="en-US" dirty="0" smtClean="0"/>
              <a:t> 22 August 2016</a:t>
            </a:r>
            <a:endParaRPr lang="en-GB" dirty="0"/>
          </a:p>
        </p:txBody>
      </p:sp>
      <p:sp>
        <p:nvSpPr>
          <p:cNvPr id="9" name="Content Placeholder 7"/>
          <p:cNvSpPr>
            <a:spLocks noGrp="1"/>
          </p:cNvSpPr>
          <p:nvPr>
            <p:ph sz="quarter" idx="11" hasCustomPrompt="1"/>
          </p:nvPr>
        </p:nvSpPr>
        <p:spPr>
          <a:xfrm>
            <a:off x="609600" y="2447923"/>
            <a:ext cx="5181600" cy="381000"/>
          </a:xfrm>
          <a:prstGeom prst="rect">
            <a:avLst/>
          </a:prstGeom>
        </p:spPr>
        <p:txBody>
          <a:bodyPr/>
          <a:lstStyle>
            <a:lvl1pPr marL="0" indent="0">
              <a:buNone/>
              <a:defRPr sz="1600">
                <a:solidFill>
                  <a:srgbClr val="0066CC"/>
                </a:solidFill>
              </a:defRPr>
            </a:lvl1pPr>
            <a:lvl2pPr marL="457200" indent="0">
              <a:buNone/>
              <a:defRPr sz="1800">
                <a:solidFill>
                  <a:schemeClr val="bg1">
                    <a:lumMod val="65000"/>
                  </a:schemeClr>
                </a:solidFill>
              </a:defRPr>
            </a:lvl2pPr>
            <a:lvl3pPr marL="914400" indent="0">
              <a:buNone/>
              <a:defRPr sz="1800">
                <a:solidFill>
                  <a:schemeClr val="bg1">
                    <a:lumMod val="65000"/>
                  </a:schemeClr>
                </a:solidFill>
              </a:defRPr>
            </a:lvl3pPr>
            <a:lvl4pPr marL="1371600" indent="0">
              <a:buNone/>
              <a:defRPr sz="1800">
                <a:solidFill>
                  <a:schemeClr val="bg1">
                    <a:lumMod val="65000"/>
                  </a:schemeClr>
                </a:solidFill>
              </a:defRPr>
            </a:lvl4pPr>
            <a:lvl5pPr marL="1828800" indent="0">
              <a:buNone/>
              <a:defRPr sz="1800">
                <a:solidFill>
                  <a:schemeClr val="bg1">
                    <a:lumMod val="65000"/>
                  </a:schemeClr>
                </a:solidFill>
              </a:defRPr>
            </a:lvl5pPr>
          </a:lstStyle>
          <a:p>
            <a:pPr lvl="0"/>
            <a:r>
              <a:rPr lang="en-US" dirty="0" smtClean="0"/>
              <a:t>Click to edit tutor full name </a:t>
            </a:r>
            <a:r>
              <a:rPr lang="en-US" dirty="0" err="1" smtClean="0"/>
              <a:t>ie</a:t>
            </a:r>
            <a:r>
              <a:rPr lang="en-US" dirty="0" smtClean="0"/>
              <a:t> Sally Jones</a:t>
            </a:r>
            <a:endParaRPr lang="en-GB" dirty="0"/>
          </a:p>
        </p:txBody>
      </p:sp>
    </p:spTree>
    <p:extLst>
      <p:ext uri="{BB962C8B-B14F-4D97-AF65-F5344CB8AC3E}">
        <p14:creationId xmlns:p14="http://schemas.microsoft.com/office/powerpoint/2010/main" val="38073428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8" name="Content Placeholder 9"/>
          <p:cNvSpPr>
            <a:spLocks noGrp="1"/>
          </p:cNvSpPr>
          <p:nvPr>
            <p:ph sz="quarter" idx="10"/>
          </p:nvPr>
        </p:nvSpPr>
        <p:spPr>
          <a:xfrm>
            <a:off x="304800" y="1143000"/>
            <a:ext cx="8534399" cy="4953000"/>
          </a:xfrm>
          <a:prstGeom prst="rect">
            <a:avLst/>
          </a:prstGeom>
        </p:spPr>
        <p:txBody>
          <a:bodyPr/>
          <a:lstStyle>
            <a:lvl1pPr marL="342900" indent="-342900">
              <a:buClr>
                <a:srgbClr val="0066CC"/>
              </a:buClr>
              <a:buFont typeface="Arial" panose="020B0604020202020204" pitchFamily="34" charset="0"/>
              <a:buChar char="■"/>
              <a:defRPr lang="en-US" sz="2400" kern="0" dirty="0" smtClean="0">
                <a:solidFill>
                  <a:schemeClr val="tx1">
                    <a:lumMod val="85000"/>
                    <a:lumOff val="15000"/>
                  </a:schemeClr>
                </a:solidFill>
                <a:latin typeface="+mn-lt"/>
                <a:ea typeface="+mn-ea"/>
                <a:cs typeface="+mn-cs"/>
              </a:defRPr>
            </a:lvl1pPr>
            <a:lvl2pPr marL="742950" indent="-285750">
              <a:buClr>
                <a:srgbClr val="0066CC"/>
              </a:buClr>
              <a:buFont typeface="Arial" panose="020B0604020202020204" pitchFamily="34" charset="0"/>
              <a:buChar char="–"/>
              <a:defRPr lang="en-US" sz="2000" kern="0" dirty="0" smtClean="0">
                <a:solidFill>
                  <a:schemeClr val="tx1">
                    <a:lumMod val="85000"/>
                    <a:lumOff val="15000"/>
                  </a:schemeClr>
                </a:solidFill>
                <a:latin typeface="+mn-lt"/>
                <a:ea typeface="+mn-ea"/>
                <a:cs typeface="+mn-cs"/>
              </a:defRPr>
            </a:lvl2pPr>
            <a:lvl3pPr marL="1143000" indent="-228600">
              <a:buClr>
                <a:srgbClr val="0066CC"/>
              </a:buClr>
              <a:buFont typeface="Arial" panose="020B0604020202020204" pitchFamily="34" charset="0"/>
              <a:buChar char="■"/>
              <a:defRPr lang="en-US" sz="2000" kern="0" dirty="0" smtClean="0">
                <a:solidFill>
                  <a:schemeClr val="tx1">
                    <a:lumMod val="85000"/>
                    <a:lumOff val="15000"/>
                  </a:schemeClr>
                </a:solidFill>
                <a:latin typeface="+mn-lt"/>
                <a:ea typeface="+mn-ea"/>
                <a:cs typeface="+mn-cs"/>
              </a:defRPr>
            </a:lvl3pPr>
            <a:lvl4pPr marL="1600200" indent="-228600">
              <a:buClr>
                <a:srgbClr val="0066CC"/>
              </a:buClr>
              <a:buFont typeface="Arial" panose="020B0604020202020204" pitchFamily="34" charset="0"/>
              <a:buChar char="–"/>
              <a:defRPr lang="en-US" sz="1800" kern="0" dirty="0" smtClean="0">
                <a:solidFill>
                  <a:schemeClr val="tx1">
                    <a:lumMod val="85000"/>
                    <a:lumOff val="15000"/>
                  </a:schemeClr>
                </a:solidFill>
                <a:latin typeface="+mn-lt"/>
                <a:ea typeface="+mn-ea"/>
                <a:cs typeface="+mn-cs"/>
              </a:defRPr>
            </a:lvl4pPr>
            <a:lvl5pPr marL="2057400" indent="-228600">
              <a:buClr>
                <a:srgbClr val="0066CC"/>
              </a:buClr>
              <a:buFont typeface="Arial" panose="020B0604020202020204" pitchFamily="34" charset="0"/>
              <a:buChar char="■"/>
              <a:defRPr lang="en-US" sz="1600" kern="0" dirty="0" smtClean="0">
                <a:solidFill>
                  <a:schemeClr val="tx1">
                    <a:lumMod val="85000"/>
                    <a:lumOff val="15000"/>
                  </a:schemeClr>
                </a:solidFill>
                <a:latin typeface="+mn-lt"/>
                <a:ea typeface="+mn-ea"/>
                <a:cs typeface="+mn-cs"/>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0" name="Title 3"/>
          <p:cNvSpPr>
            <a:spLocks noGrp="1"/>
          </p:cNvSpPr>
          <p:nvPr>
            <p:ph type="title"/>
          </p:nvPr>
        </p:nvSpPr>
        <p:spPr>
          <a:xfrm>
            <a:off x="304799" y="228600"/>
            <a:ext cx="8534399" cy="563562"/>
          </a:xfrm>
          <a:prstGeom prst="rect">
            <a:avLst/>
          </a:prstGeom>
        </p:spPr>
        <p:txBody>
          <a:bodyPr/>
          <a:lstStyle>
            <a:lvl1pPr>
              <a:defRPr lang="en-US" sz="2800" b="1" kern="0" dirty="0" smtClean="0">
                <a:solidFill>
                  <a:srgbClr val="0066CC"/>
                </a:solidFill>
                <a:effectLst/>
                <a:latin typeface="+mj-lt"/>
                <a:ea typeface="+mj-ea"/>
                <a:cs typeface="+mj-cs"/>
              </a:defRPr>
            </a:lvl1pPr>
          </a:lstStyle>
          <a:p>
            <a:r>
              <a:rPr lang="en-US" smtClean="0"/>
              <a:t>Click to edit Master title style</a:t>
            </a:r>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22960" y="365760"/>
            <a:ext cx="7520940" cy="54864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rot="19140000">
            <a:off x="201168" y="5870448"/>
            <a:ext cx="2176272" cy="201168"/>
          </a:xfrm>
          <a:prstGeom prst="rect">
            <a:avLst/>
          </a:prstGeom>
        </p:spPr>
        <p:txBody>
          <a:bodyPr/>
          <a:lstStyle/>
          <a:p>
            <a:fld id="{AFF4688D-1E6F-4BF8-89F2-3C48F3C055A2}" type="datetimeFigureOut">
              <a:rPr lang="en-GB" smtClean="0"/>
              <a:t>16/10/2018</a:t>
            </a:fld>
            <a:endParaRPr lang="en-GB" dirty="0"/>
          </a:p>
        </p:txBody>
      </p:sp>
      <p:sp>
        <p:nvSpPr>
          <p:cNvPr id="4" name="Footer Placeholder 3"/>
          <p:cNvSpPr>
            <a:spLocks noGrp="1"/>
          </p:cNvSpPr>
          <p:nvPr>
            <p:ph type="ftr" sz="quarter" idx="11"/>
          </p:nvPr>
        </p:nvSpPr>
        <p:spPr>
          <a:xfrm>
            <a:off x="3517514" y="6285122"/>
            <a:ext cx="4724400" cy="274320"/>
          </a:xfrm>
          <a:prstGeom prst="rect">
            <a:avLst/>
          </a:prstGeom>
        </p:spPr>
        <p:txBody>
          <a:bodyPr/>
          <a:lstStyle/>
          <a:p>
            <a:endParaRPr lang="en-GB" dirty="0"/>
          </a:p>
        </p:txBody>
      </p:sp>
      <p:sp>
        <p:nvSpPr>
          <p:cNvPr id="5" name="Slide Number Placeholder 4"/>
          <p:cNvSpPr>
            <a:spLocks noGrp="1"/>
          </p:cNvSpPr>
          <p:nvPr>
            <p:ph type="sldNum" sz="quarter" idx="12"/>
          </p:nvPr>
        </p:nvSpPr>
        <p:spPr>
          <a:xfrm>
            <a:off x="8401038" y="6170822"/>
            <a:ext cx="502920" cy="502920"/>
          </a:xfrm>
          <a:prstGeom prst="ellipse">
            <a:avLst/>
          </a:prstGeom>
        </p:spPr>
        <p:txBody>
          <a:bodyPr/>
          <a:lstStyle/>
          <a:p>
            <a:fld id="{D90CCFE9-F479-4754-B494-891C07167FFE}" type="slidenum">
              <a:rPr lang="en-GB" smtClean="0"/>
              <a:t>‹#›</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rot="19140000">
            <a:off x="201168" y="5870448"/>
            <a:ext cx="2176272" cy="201168"/>
          </a:xfrm>
          <a:prstGeom prst="rect">
            <a:avLst/>
          </a:prstGeom>
        </p:spPr>
        <p:txBody>
          <a:bodyPr/>
          <a:lstStyle/>
          <a:p>
            <a:fld id="{AFF4688D-1E6F-4BF8-89F2-3C48F3C055A2}" type="datetimeFigureOut">
              <a:rPr lang="en-GB" smtClean="0"/>
              <a:t>16/10/2018</a:t>
            </a:fld>
            <a:endParaRPr lang="en-GB" dirty="0"/>
          </a:p>
        </p:txBody>
      </p:sp>
      <p:sp>
        <p:nvSpPr>
          <p:cNvPr id="3" name="Footer Placeholder 2"/>
          <p:cNvSpPr>
            <a:spLocks noGrp="1"/>
          </p:cNvSpPr>
          <p:nvPr>
            <p:ph type="ftr" sz="quarter" idx="11"/>
          </p:nvPr>
        </p:nvSpPr>
        <p:spPr>
          <a:xfrm>
            <a:off x="3517514" y="6285122"/>
            <a:ext cx="4724400" cy="274320"/>
          </a:xfrm>
          <a:prstGeom prst="rect">
            <a:avLst/>
          </a:prstGeom>
        </p:spPr>
        <p:txBody>
          <a:bodyPr/>
          <a:lstStyle/>
          <a:p>
            <a:endParaRPr lang="en-GB" dirty="0"/>
          </a:p>
        </p:txBody>
      </p:sp>
      <p:sp>
        <p:nvSpPr>
          <p:cNvPr id="4" name="Slide Number Placeholder 3"/>
          <p:cNvSpPr>
            <a:spLocks noGrp="1"/>
          </p:cNvSpPr>
          <p:nvPr>
            <p:ph type="sldNum" sz="quarter" idx="12"/>
          </p:nvPr>
        </p:nvSpPr>
        <p:spPr>
          <a:xfrm>
            <a:off x="8401038" y="6170822"/>
            <a:ext cx="502920" cy="502920"/>
          </a:xfrm>
          <a:prstGeom prst="ellipse">
            <a:avLst/>
          </a:prstGeom>
        </p:spPr>
        <p:txBody>
          <a:bodyPr/>
          <a:lstStyle/>
          <a:p>
            <a:fld id="{D90CCFE9-F479-4754-B494-891C07167FFE}" type="slidenum">
              <a:rPr lang="en-GB" smtClean="0"/>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rot="19140000">
            <a:off x="784930" y="1576103"/>
            <a:ext cx="5212080" cy="1089427"/>
          </a:xfrm>
          <a:prstGeom prst="rect">
            <a:avLst/>
          </a:prstGeo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a:prstGeom prst="rect">
            <a:avLst/>
          </a:prstGeo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a:xfrm rot="19140000">
            <a:off x="201168" y="5870448"/>
            <a:ext cx="2176272" cy="201168"/>
          </a:xfrm>
          <a:prstGeom prst="rect">
            <a:avLst/>
          </a:prstGeom>
        </p:spPr>
        <p:txBody>
          <a:bodyPr/>
          <a:lstStyle/>
          <a:p>
            <a:fld id="{AFF4688D-1E6F-4BF8-89F2-3C48F3C055A2}" type="datetimeFigureOut">
              <a:rPr lang="en-GB" smtClean="0"/>
              <a:t>16/10/2018</a:t>
            </a:fld>
            <a:endParaRPr lang="en-GB" dirty="0"/>
          </a:p>
        </p:txBody>
      </p:sp>
      <p:sp>
        <p:nvSpPr>
          <p:cNvPr id="6" name="Footer Placeholder 5"/>
          <p:cNvSpPr>
            <a:spLocks noGrp="1"/>
          </p:cNvSpPr>
          <p:nvPr>
            <p:ph type="ftr" sz="quarter" idx="11"/>
          </p:nvPr>
        </p:nvSpPr>
        <p:spPr>
          <a:xfrm>
            <a:off x="3517514" y="6285122"/>
            <a:ext cx="4724400" cy="274320"/>
          </a:xfrm>
          <a:prstGeom prst="rect">
            <a:avLst/>
          </a:prstGeom>
        </p:spPr>
        <p:txBody>
          <a:bodyPr/>
          <a:lstStyle>
            <a:lvl1pPr>
              <a:defRPr>
                <a:solidFill>
                  <a:schemeClr val="tx2"/>
                </a:solidFill>
              </a:defRPr>
            </a:lvl1pPr>
          </a:lstStyle>
          <a:p>
            <a:endParaRPr lang="en-GB" dirty="0"/>
          </a:p>
        </p:txBody>
      </p:sp>
      <p:sp>
        <p:nvSpPr>
          <p:cNvPr id="7" name="Slide Number Placeholder 6"/>
          <p:cNvSpPr>
            <a:spLocks noGrp="1"/>
          </p:cNvSpPr>
          <p:nvPr>
            <p:ph type="sldNum" sz="quarter" idx="12"/>
          </p:nvPr>
        </p:nvSpPr>
        <p:spPr>
          <a:xfrm>
            <a:off x="8401038" y="6170822"/>
            <a:ext cx="502920" cy="502920"/>
          </a:xfrm>
          <a:prstGeom prst="ellipse">
            <a:avLst/>
          </a:prstGeom>
          <a:ln>
            <a:solidFill>
              <a:schemeClr val="tx2"/>
            </a:solidFill>
          </a:ln>
        </p:spPr>
        <p:txBody>
          <a:bodyPr/>
          <a:lstStyle>
            <a:lvl1pPr>
              <a:defRPr>
                <a:solidFill>
                  <a:schemeClr val="tx2"/>
                </a:solidFill>
              </a:defRPr>
            </a:lvl1pPr>
          </a:lstStyle>
          <a:p>
            <a:fld id="{D90CCFE9-F479-4754-B494-891C07167FFE}" type="slidenum">
              <a:rPr lang="en-GB" smtClean="0"/>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rot="19140000">
            <a:off x="819399" y="1726737"/>
            <a:ext cx="5650992" cy="1207509"/>
          </a:xfrm>
          <a:prstGeom prst="rect">
            <a:avLst/>
          </a:prstGeo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a:prstGeom prst="rect">
            <a:avLst/>
          </a:prstGeo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a:xfrm rot="19140000">
            <a:off x="201168" y="5870448"/>
            <a:ext cx="2176272" cy="201168"/>
          </a:xfrm>
          <a:prstGeom prst="rect">
            <a:avLst/>
          </a:prstGeom>
        </p:spPr>
        <p:txBody>
          <a:bodyPr/>
          <a:lstStyle/>
          <a:p>
            <a:fld id="{AFF4688D-1E6F-4BF8-89F2-3C48F3C055A2}" type="datetimeFigureOut">
              <a:rPr lang="en-GB" smtClean="0"/>
              <a:t>16/10/2018</a:t>
            </a:fld>
            <a:endParaRPr lang="en-GB" dirty="0"/>
          </a:p>
        </p:txBody>
      </p:sp>
      <p:sp>
        <p:nvSpPr>
          <p:cNvPr id="5" name="Footer Placeholder 4"/>
          <p:cNvSpPr>
            <a:spLocks noGrp="1"/>
          </p:cNvSpPr>
          <p:nvPr>
            <p:ph type="ftr" sz="quarter" idx="11"/>
          </p:nvPr>
        </p:nvSpPr>
        <p:spPr>
          <a:xfrm>
            <a:off x="3517514" y="6285122"/>
            <a:ext cx="4724400" cy="274320"/>
          </a:xfrm>
          <a:prstGeom prst="rect">
            <a:avLst/>
          </a:prstGeom>
        </p:spPr>
        <p:txBody>
          <a:bodyPr/>
          <a:lstStyle/>
          <a:p>
            <a:endParaRPr lang="en-GB" dirty="0"/>
          </a:p>
        </p:txBody>
      </p:sp>
      <p:sp>
        <p:nvSpPr>
          <p:cNvPr id="6" name="Slide Number Placeholder 5"/>
          <p:cNvSpPr>
            <a:spLocks noGrp="1"/>
          </p:cNvSpPr>
          <p:nvPr>
            <p:ph type="sldNum" sz="quarter" idx="12"/>
          </p:nvPr>
        </p:nvSpPr>
        <p:spPr>
          <a:xfrm>
            <a:off x="8401038" y="6170822"/>
            <a:ext cx="502920" cy="502920"/>
          </a:xfrm>
          <a:prstGeom prst="ellipse">
            <a:avLst/>
          </a:prstGeom>
        </p:spPr>
        <p:txBody>
          <a:bodyPr/>
          <a:lstStyle/>
          <a:p>
            <a:fld id="{D90CCFE9-F479-4754-B494-891C07167FFE}" type="slidenum">
              <a:rPr lang="en-GB" smtClean="0"/>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719613"/>
            <a:ext cx="9144000" cy="1418774"/>
          </a:xfrm>
          <a:prstGeom prst="rect">
            <a:avLst/>
          </a:prstGeom>
        </p:spPr>
      </p:pic>
      <p:sp>
        <p:nvSpPr>
          <p:cNvPr id="8" name="Text Box 6"/>
          <p:cNvSpPr txBox="1">
            <a:spLocks noChangeArrowheads="1"/>
          </p:cNvSpPr>
          <p:nvPr userDrawn="1"/>
        </p:nvSpPr>
        <p:spPr bwMode="auto">
          <a:xfrm>
            <a:off x="-76200" y="6643687"/>
            <a:ext cx="2362200" cy="215444"/>
          </a:xfrm>
          <a:prstGeom prst="rect">
            <a:avLst/>
          </a:prstGeom>
          <a:noFill/>
          <a:ln w="9525" algn="ctr">
            <a:noFill/>
            <a:miter lim="800000"/>
            <a:headEnd/>
            <a:tailEnd/>
          </a:ln>
          <a:effectLst/>
        </p:spPr>
        <p:txBody>
          <a:bodyPr wrap="square" anchorCtr="1">
            <a:spAutoFit/>
          </a:bodyPr>
          <a:lstStyle/>
          <a:p>
            <a:pPr eaLnBrk="0" fontAlgn="base" hangingPunct="0">
              <a:spcBef>
                <a:spcPct val="50000"/>
              </a:spcBef>
              <a:spcAft>
                <a:spcPct val="0"/>
              </a:spcAft>
            </a:pPr>
            <a:r>
              <a:rPr lang="en-US" sz="800" dirty="0" smtClean="0">
                <a:solidFill>
                  <a:prstClr val="black">
                    <a:lumMod val="65000"/>
                    <a:lumOff val="35000"/>
                  </a:prstClr>
                </a:solidFill>
                <a:cs typeface="Tahoma" pitchFamily="34" charset="0"/>
              </a:rPr>
              <a:t>© PETA Limited   </a:t>
            </a:r>
            <a:r>
              <a:rPr lang="en-US" sz="800" dirty="0" smtClean="0">
                <a:solidFill>
                  <a:prstClr val="white">
                    <a:lumMod val="85000"/>
                  </a:prstClr>
                </a:solidFill>
                <a:cs typeface="Tahoma" pitchFamily="34" charset="0"/>
              </a:rPr>
              <a:t>Template issued: 02/11/16</a:t>
            </a:r>
            <a:endParaRPr lang="en-US" sz="800" dirty="0">
              <a:solidFill>
                <a:prstClr val="black">
                  <a:lumMod val="65000"/>
                  <a:lumOff val="35000"/>
                </a:prstClr>
              </a:solidFill>
              <a:cs typeface="Tahoma" pitchFamily="34" charset="0"/>
            </a:endParaRP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48600" y="6504022"/>
            <a:ext cx="1077473" cy="294566"/>
          </a:xfrm>
          <a:prstGeom prst="rect">
            <a:avLst/>
          </a:prstGeom>
        </p:spPr>
      </p:pic>
      <p:cxnSp>
        <p:nvCxnSpPr>
          <p:cNvPr id="11" name="Straight Connector 10"/>
          <p:cNvCxnSpPr/>
          <p:nvPr userDrawn="1"/>
        </p:nvCxnSpPr>
        <p:spPr>
          <a:xfrm>
            <a:off x="0" y="9899"/>
            <a:ext cx="9144000" cy="0"/>
          </a:xfrm>
          <a:prstGeom prst="line">
            <a:avLst/>
          </a:prstGeom>
          <a:ln w="57150">
            <a:solidFill>
              <a:srgbClr val="0066CC"/>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37601" y="6217677"/>
            <a:ext cx="1683578" cy="460265"/>
          </a:xfrm>
          <a:prstGeom prst="rect">
            <a:avLst/>
          </a:prstGeom>
        </p:spPr>
      </p:pic>
      <p:cxnSp>
        <p:nvCxnSpPr>
          <p:cNvPr id="14" name="Straight Connector 13"/>
          <p:cNvCxnSpPr/>
          <p:nvPr userDrawn="1"/>
        </p:nvCxnSpPr>
        <p:spPr>
          <a:xfrm>
            <a:off x="0" y="4138387"/>
            <a:ext cx="9144000" cy="0"/>
          </a:xfrm>
          <a:prstGeom prst="line">
            <a:avLst/>
          </a:prstGeom>
          <a:ln w="28575">
            <a:solidFill>
              <a:srgbClr val="0066CC"/>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0" y="2719613"/>
            <a:ext cx="9144000" cy="0"/>
          </a:xfrm>
          <a:prstGeom prst="line">
            <a:avLst/>
          </a:prstGeom>
          <a:ln w="28575">
            <a:solidFill>
              <a:srgbClr val="0066C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877194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1295401"/>
            <a:ext cx="7886700" cy="609600"/>
          </a:xfrm>
          <a:prstGeom prst="rect">
            <a:avLst/>
          </a:prstGeom>
        </p:spPr>
        <p:txBody>
          <a:bodyPr/>
          <a:lstStyle>
            <a:lvl1pPr>
              <a:defRPr lang="en-GB" sz="2800" b="1" kern="1200" dirty="0">
                <a:solidFill>
                  <a:srgbClr val="0066CC"/>
                </a:solidFill>
                <a:latin typeface="Helvetica Neue Light"/>
                <a:ea typeface="+mn-ea"/>
                <a:cs typeface="+mn-cs"/>
              </a:defRPr>
            </a:lvl1pPr>
          </a:lstStyle>
          <a:p>
            <a:r>
              <a:rPr lang="en-US" dirty="0" smtClean="0"/>
              <a:t>Click to edit Master alternative title slide</a:t>
            </a:r>
            <a:br>
              <a:rPr lang="en-US" dirty="0" smtClean="0"/>
            </a:br>
            <a:endParaRPr lang="en-GB" dirty="0"/>
          </a:p>
        </p:txBody>
      </p:sp>
      <p:sp>
        <p:nvSpPr>
          <p:cNvPr id="8" name="Content Placeholder 7"/>
          <p:cNvSpPr>
            <a:spLocks noGrp="1"/>
          </p:cNvSpPr>
          <p:nvPr>
            <p:ph sz="quarter" idx="10" hasCustomPrompt="1"/>
          </p:nvPr>
        </p:nvSpPr>
        <p:spPr>
          <a:xfrm>
            <a:off x="609600" y="1985962"/>
            <a:ext cx="6781800" cy="381000"/>
          </a:xfrm>
          <a:prstGeom prst="rect">
            <a:avLst/>
          </a:prstGeom>
        </p:spPr>
        <p:txBody>
          <a:bodyPr/>
          <a:lstStyle>
            <a:lvl1pPr marL="0" indent="0">
              <a:buNone/>
              <a:defRPr sz="1600">
                <a:solidFill>
                  <a:schemeClr val="bg1">
                    <a:lumMod val="65000"/>
                  </a:schemeClr>
                </a:solidFill>
              </a:defRPr>
            </a:lvl1pPr>
            <a:lvl2pPr marL="457200" indent="0">
              <a:buNone/>
              <a:defRPr sz="1800">
                <a:solidFill>
                  <a:schemeClr val="bg1">
                    <a:lumMod val="65000"/>
                  </a:schemeClr>
                </a:solidFill>
              </a:defRPr>
            </a:lvl2pPr>
            <a:lvl3pPr marL="914400" indent="0">
              <a:buNone/>
              <a:defRPr sz="1800">
                <a:solidFill>
                  <a:schemeClr val="bg1">
                    <a:lumMod val="65000"/>
                  </a:schemeClr>
                </a:solidFill>
              </a:defRPr>
            </a:lvl3pPr>
            <a:lvl4pPr marL="1371600" indent="0">
              <a:buNone/>
              <a:defRPr sz="1800">
                <a:solidFill>
                  <a:schemeClr val="bg1">
                    <a:lumMod val="65000"/>
                  </a:schemeClr>
                </a:solidFill>
              </a:defRPr>
            </a:lvl4pPr>
            <a:lvl5pPr marL="1828800" indent="0">
              <a:buNone/>
              <a:defRPr sz="1800">
                <a:solidFill>
                  <a:schemeClr val="bg1">
                    <a:lumMod val="65000"/>
                  </a:schemeClr>
                </a:solidFill>
              </a:defRPr>
            </a:lvl5pPr>
          </a:lstStyle>
          <a:p>
            <a:pPr lvl="0"/>
            <a:r>
              <a:rPr lang="en-US" dirty="0" smtClean="0"/>
              <a:t>Click to edit revision date of the presentation in full </a:t>
            </a:r>
            <a:r>
              <a:rPr lang="en-US" dirty="0" err="1" smtClean="0"/>
              <a:t>ie</a:t>
            </a:r>
            <a:r>
              <a:rPr lang="en-US" dirty="0" smtClean="0"/>
              <a:t> 22 August 2016</a:t>
            </a:r>
            <a:endParaRPr lang="en-GB" dirty="0"/>
          </a:p>
        </p:txBody>
      </p:sp>
      <p:sp>
        <p:nvSpPr>
          <p:cNvPr id="9" name="Content Placeholder 7"/>
          <p:cNvSpPr>
            <a:spLocks noGrp="1"/>
          </p:cNvSpPr>
          <p:nvPr>
            <p:ph sz="quarter" idx="11" hasCustomPrompt="1"/>
          </p:nvPr>
        </p:nvSpPr>
        <p:spPr>
          <a:xfrm>
            <a:off x="609600" y="2447923"/>
            <a:ext cx="5181600" cy="381000"/>
          </a:xfrm>
          <a:prstGeom prst="rect">
            <a:avLst/>
          </a:prstGeom>
        </p:spPr>
        <p:txBody>
          <a:bodyPr/>
          <a:lstStyle>
            <a:lvl1pPr marL="0" indent="0">
              <a:buNone/>
              <a:defRPr sz="1600">
                <a:solidFill>
                  <a:srgbClr val="0066CC"/>
                </a:solidFill>
              </a:defRPr>
            </a:lvl1pPr>
            <a:lvl2pPr marL="457200" indent="0">
              <a:buNone/>
              <a:defRPr sz="1800">
                <a:solidFill>
                  <a:schemeClr val="bg1">
                    <a:lumMod val="65000"/>
                  </a:schemeClr>
                </a:solidFill>
              </a:defRPr>
            </a:lvl2pPr>
            <a:lvl3pPr marL="914400" indent="0">
              <a:buNone/>
              <a:defRPr sz="1800">
                <a:solidFill>
                  <a:schemeClr val="bg1">
                    <a:lumMod val="65000"/>
                  </a:schemeClr>
                </a:solidFill>
              </a:defRPr>
            </a:lvl3pPr>
            <a:lvl4pPr marL="1371600" indent="0">
              <a:buNone/>
              <a:defRPr sz="1800">
                <a:solidFill>
                  <a:schemeClr val="bg1">
                    <a:lumMod val="65000"/>
                  </a:schemeClr>
                </a:solidFill>
              </a:defRPr>
            </a:lvl4pPr>
            <a:lvl5pPr marL="1828800" indent="0">
              <a:buNone/>
              <a:defRPr sz="1800">
                <a:solidFill>
                  <a:schemeClr val="bg1">
                    <a:lumMod val="65000"/>
                  </a:schemeClr>
                </a:solidFill>
              </a:defRPr>
            </a:lvl5pPr>
          </a:lstStyle>
          <a:p>
            <a:pPr lvl="0"/>
            <a:r>
              <a:rPr lang="en-US" dirty="0" smtClean="0"/>
              <a:t>Click to edit tutor full name </a:t>
            </a:r>
            <a:r>
              <a:rPr lang="en-US" dirty="0" err="1" smtClean="0"/>
              <a:t>ie</a:t>
            </a:r>
            <a:r>
              <a:rPr lang="en-US" dirty="0" smtClean="0"/>
              <a:t> Sally Jones</a:t>
            </a:r>
            <a:endParaRPr lang="en-GB" dirty="0"/>
          </a:p>
        </p:txBody>
      </p:sp>
    </p:spTree>
    <p:extLst>
      <p:ext uri="{BB962C8B-B14F-4D97-AF65-F5344CB8AC3E}">
        <p14:creationId xmlns:p14="http://schemas.microsoft.com/office/powerpoint/2010/main" val="22628951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9" cstate="print">
            <a:extLst>
              <a:ext uri="{28A0092B-C50C-407E-A947-70E740481C1C}">
                <a14:useLocalDpi xmlns:a14="http://schemas.microsoft.com/office/drawing/2010/main" val="0"/>
              </a:ext>
            </a:extLst>
          </a:blip>
          <a:srcRect b="31827"/>
          <a:stretch/>
        </p:blipFill>
        <p:spPr>
          <a:xfrm>
            <a:off x="0" y="6205128"/>
            <a:ext cx="6172200" cy="652872"/>
          </a:xfrm>
          <a:prstGeom prst="rect">
            <a:avLst/>
          </a:prstGeom>
        </p:spPr>
      </p:pic>
      <p:sp>
        <p:nvSpPr>
          <p:cNvPr id="11" name="Text Box 6"/>
          <p:cNvSpPr txBox="1">
            <a:spLocks noChangeArrowheads="1"/>
          </p:cNvSpPr>
          <p:nvPr/>
        </p:nvSpPr>
        <p:spPr bwMode="auto">
          <a:xfrm>
            <a:off x="6070134" y="6717111"/>
            <a:ext cx="1752600" cy="184666"/>
          </a:xfrm>
          <a:prstGeom prst="rect">
            <a:avLst/>
          </a:prstGeom>
          <a:noFill/>
          <a:ln w="9525" algn="ctr">
            <a:noFill/>
            <a:miter lim="800000"/>
            <a:headEnd/>
            <a:tailEnd/>
          </a:ln>
          <a:effectLst/>
        </p:spPr>
        <p:txBody>
          <a:bodyPr wrap="square" anchorCtr="1">
            <a:spAutoFit/>
          </a:bodyPr>
          <a:lstStyle/>
          <a:p>
            <a:pPr algn="l" eaLnBrk="0" hangingPunct="0">
              <a:spcBef>
                <a:spcPct val="50000"/>
              </a:spcBef>
            </a:pPr>
            <a:r>
              <a:rPr lang="en-US" sz="600" dirty="0" smtClean="0">
                <a:solidFill>
                  <a:schemeClr val="bg1">
                    <a:lumMod val="65000"/>
                  </a:schemeClr>
                </a:solidFill>
                <a:cs typeface="Tahoma" pitchFamily="34" charset="0"/>
              </a:rPr>
              <a:t>© PETA Limited  </a:t>
            </a:r>
            <a:r>
              <a:rPr lang="en-US" sz="600" dirty="0" smtClean="0">
                <a:solidFill>
                  <a:schemeClr val="bg1">
                    <a:lumMod val="85000"/>
                  </a:schemeClr>
                </a:solidFill>
                <a:cs typeface="Tahoma" pitchFamily="34" charset="0"/>
              </a:rPr>
              <a:t>Template issued: 02/11/16</a:t>
            </a:r>
            <a:endParaRPr lang="en-US" sz="600" dirty="0">
              <a:solidFill>
                <a:schemeClr val="bg1">
                  <a:lumMod val="65000"/>
                </a:schemeClr>
              </a:solidFill>
              <a:cs typeface="Tahoma" pitchFamily="34" charset="0"/>
            </a:endParaRPr>
          </a:p>
        </p:txBody>
      </p:sp>
      <p:pic>
        <p:nvPicPr>
          <p:cNvPr id="9" name="Picture 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308022" y="6298845"/>
            <a:ext cx="1683578" cy="460265"/>
          </a:xfrm>
          <a:prstGeom prst="rect">
            <a:avLst/>
          </a:prstGeom>
        </p:spPr>
      </p:pic>
      <p:cxnSp>
        <p:nvCxnSpPr>
          <p:cNvPr id="5" name="Straight Connector 4"/>
          <p:cNvCxnSpPr/>
          <p:nvPr/>
        </p:nvCxnSpPr>
        <p:spPr>
          <a:xfrm>
            <a:off x="0" y="6207965"/>
            <a:ext cx="9144000" cy="0"/>
          </a:xfrm>
          <a:prstGeom prst="line">
            <a:avLst/>
          </a:prstGeom>
          <a:ln w="28575">
            <a:solidFill>
              <a:srgbClr val="0066CC"/>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0" y="9899"/>
            <a:ext cx="9144000" cy="0"/>
          </a:xfrm>
          <a:prstGeom prst="line">
            <a:avLst/>
          </a:prstGeom>
          <a:ln w="57150">
            <a:solidFill>
              <a:srgbClr val="0066CC"/>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7" r:id="rId4"/>
    <p:sldLayoutId id="2147483678" r:id="rId5"/>
    <p:sldLayoutId id="2147483679" r:id="rId6"/>
    <p:sldLayoutId id="2147483680" r:id="rId7"/>
  </p:sldLayoutIdLst>
  <p:timing>
    <p:tnLst>
      <p:par>
        <p:cTn id="1" dur="indefinite" restart="never" nodeType="tmRoot"/>
      </p:par>
    </p:tnLst>
  </p:timing>
  <p:txStyles>
    <p:titleStyle>
      <a:lvl1pPr algn="l" rtl="0" eaLnBrk="1" fontAlgn="base" hangingPunct="1">
        <a:spcBef>
          <a:spcPct val="0"/>
        </a:spcBef>
        <a:spcAft>
          <a:spcPct val="0"/>
        </a:spcAft>
        <a:defRPr sz="2400">
          <a:solidFill>
            <a:schemeClr val="tx1">
              <a:lumMod val="95000"/>
              <a:lumOff val="5000"/>
            </a:schemeClr>
          </a:solidFill>
          <a:latin typeface="Helvetica Light"/>
          <a:ea typeface="+mj-ea"/>
          <a:cs typeface="+mj-cs"/>
        </a:defRPr>
      </a:lvl1pPr>
      <a:lvl2pPr algn="ctr" rtl="0" eaLnBrk="1" fontAlgn="base" hangingPunct="1">
        <a:spcBef>
          <a:spcPct val="0"/>
        </a:spcBef>
        <a:spcAft>
          <a:spcPct val="0"/>
        </a:spcAft>
        <a:defRPr sz="2000">
          <a:solidFill>
            <a:schemeClr val="tx2"/>
          </a:solidFill>
          <a:latin typeface="Arial" charset="0"/>
        </a:defRPr>
      </a:lvl2pPr>
      <a:lvl3pPr algn="ctr" rtl="0" eaLnBrk="1" fontAlgn="base" hangingPunct="1">
        <a:spcBef>
          <a:spcPct val="0"/>
        </a:spcBef>
        <a:spcAft>
          <a:spcPct val="0"/>
        </a:spcAft>
        <a:defRPr sz="2000">
          <a:solidFill>
            <a:schemeClr val="tx2"/>
          </a:solidFill>
          <a:latin typeface="Arial" charset="0"/>
        </a:defRPr>
      </a:lvl3pPr>
      <a:lvl4pPr algn="ctr" rtl="0" eaLnBrk="1" fontAlgn="base" hangingPunct="1">
        <a:spcBef>
          <a:spcPct val="0"/>
        </a:spcBef>
        <a:spcAft>
          <a:spcPct val="0"/>
        </a:spcAft>
        <a:defRPr sz="2000">
          <a:solidFill>
            <a:schemeClr val="tx2"/>
          </a:solidFill>
          <a:latin typeface="Arial" charset="0"/>
        </a:defRPr>
      </a:lvl4pPr>
      <a:lvl5pPr algn="ctr" rtl="0" eaLnBrk="1" fontAlgn="base" hangingPunct="1">
        <a:spcBef>
          <a:spcPct val="0"/>
        </a:spcBef>
        <a:spcAft>
          <a:spcPct val="0"/>
        </a:spcAft>
        <a:defRPr sz="2000">
          <a:solidFill>
            <a:schemeClr val="tx2"/>
          </a:solidFill>
          <a:latin typeface="Arial" charset="0"/>
        </a:defRPr>
      </a:lvl5pPr>
      <a:lvl6pPr marL="457200" algn="ctr" rtl="0" eaLnBrk="1" fontAlgn="base" hangingPunct="1">
        <a:spcBef>
          <a:spcPct val="0"/>
        </a:spcBef>
        <a:spcAft>
          <a:spcPct val="0"/>
        </a:spcAft>
        <a:defRPr sz="2000">
          <a:solidFill>
            <a:schemeClr val="tx2"/>
          </a:solidFill>
          <a:latin typeface="Arial" charset="0"/>
        </a:defRPr>
      </a:lvl6pPr>
      <a:lvl7pPr marL="914400" algn="ctr" rtl="0" eaLnBrk="1" fontAlgn="base" hangingPunct="1">
        <a:spcBef>
          <a:spcPct val="0"/>
        </a:spcBef>
        <a:spcAft>
          <a:spcPct val="0"/>
        </a:spcAft>
        <a:defRPr sz="2000">
          <a:solidFill>
            <a:schemeClr val="tx2"/>
          </a:solidFill>
          <a:latin typeface="Arial" charset="0"/>
        </a:defRPr>
      </a:lvl7pPr>
      <a:lvl8pPr marL="1371600" algn="ctr" rtl="0" eaLnBrk="1" fontAlgn="base" hangingPunct="1">
        <a:spcBef>
          <a:spcPct val="0"/>
        </a:spcBef>
        <a:spcAft>
          <a:spcPct val="0"/>
        </a:spcAft>
        <a:defRPr sz="2000">
          <a:solidFill>
            <a:schemeClr val="tx2"/>
          </a:solidFill>
          <a:latin typeface="Arial" charset="0"/>
        </a:defRPr>
      </a:lvl8pPr>
      <a:lvl9pPr marL="1828800" algn="ctr" rtl="0" eaLnBrk="1" fontAlgn="base" hangingPunct="1">
        <a:spcBef>
          <a:spcPct val="0"/>
        </a:spcBef>
        <a:spcAft>
          <a:spcPct val="0"/>
        </a:spcAft>
        <a:defRPr sz="20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5" cstate="print">
            <a:extLst>
              <a:ext uri="{28A0092B-C50C-407E-A947-70E740481C1C}">
                <a14:useLocalDpi xmlns:a14="http://schemas.microsoft.com/office/drawing/2010/main" val="0"/>
              </a:ext>
            </a:extLst>
          </a:blip>
          <a:srcRect b="31827"/>
          <a:stretch/>
        </p:blipFill>
        <p:spPr>
          <a:xfrm>
            <a:off x="0" y="6205128"/>
            <a:ext cx="6172200" cy="652872"/>
          </a:xfrm>
          <a:prstGeom prst="rect">
            <a:avLst/>
          </a:prstGeom>
        </p:spPr>
      </p:pic>
      <p:sp>
        <p:nvSpPr>
          <p:cNvPr id="11" name="Text Box 6"/>
          <p:cNvSpPr txBox="1">
            <a:spLocks noChangeArrowheads="1"/>
          </p:cNvSpPr>
          <p:nvPr/>
        </p:nvSpPr>
        <p:spPr bwMode="auto">
          <a:xfrm>
            <a:off x="6070134" y="6717111"/>
            <a:ext cx="1752600" cy="184666"/>
          </a:xfrm>
          <a:prstGeom prst="rect">
            <a:avLst/>
          </a:prstGeom>
          <a:noFill/>
          <a:ln w="9525" algn="ctr">
            <a:noFill/>
            <a:miter lim="800000"/>
            <a:headEnd/>
            <a:tailEnd/>
          </a:ln>
          <a:effectLst/>
        </p:spPr>
        <p:txBody>
          <a:bodyPr wrap="square" anchorCtr="1">
            <a:spAutoFit/>
          </a:bodyPr>
          <a:lstStyle/>
          <a:p>
            <a:pPr eaLnBrk="0" fontAlgn="base" hangingPunct="0">
              <a:spcBef>
                <a:spcPct val="50000"/>
              </a:spcBef>
              <a:spcAft>
                <a:spcPct val="0"/>
              </a:spcAft>
            </a:pPr>
            <a:r>
              <a:rPr lang="en-US" sz="600" dirty="0" smtClean="0">
                <a:solidFill>
                  <a:prstClr val="white">
                    <a:lumMod val="65000"/>
                  </a:prstClr>
                </a:solidFill>
                <a:cs typeface="Tahoma" pitchFamily="34" charset="0"/>
              </a:rPr>
              <a:t>© PETA Limited  </a:t>
            </a:r>
            <a:r>
              <a:rPr lang="en-US" sz="600" dirty="0" smtClean="0">
                <a:solidFill>
                  <a:prstClr val="white">
                    <a:lumMod val="85000"/>
                  </a:prstClr>
                </a:solidFill>
                <a:cs typeface="Tahoma" pitchFamily="34" charset="0"/>
              </a:rPr>
              <a:t>Template issued: 02/11/16</a:t>
            </a:r>
            <a:endParaRPr lang="en-US" sz="600" dirty="0">
              <a:solidFill>
                <a:prstClr val="white">
                  <a:lumMod val="65000"/>
                </a:prstClr>
              </a:solidFill>
              <a:cs typeface="Tahoma" pitchFamily="34" charset="0"/>
            </a:endParaRPr>
          </a:p>
        </p:txBody>
      </p:sp>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08022" y="6298845"/>
            <a:ext cx="1683578" cy="460265"/>
          </a:xfrm>
          <a:prstGeom prst="rect">
            <a:avLst/>
          </a:prstGeom>
        </p:spPr>
      </p:pic>
      <p:cxnSp>
        <p:nvCxnSpPr>
          <p:cNvPr id="5" name="Straight Connector 4"/>
          <p:cNvCxnSpPr/>
          <p:nvPr/>
        </p:nvCxnSpPr>
        <p:spPr>
          <a:xfrm>
            <a:off x="0" y="6207965"/>
            <a:ext cx="9144000" cy="0"/>
          </a:xfrm>
          <a:prstGeom prst="line">
            <a:avLst/>
          </a:prstGeom>
          <a:ln w="28575">
            <a:solidFill>
              <a:srgbClr val="0066CC"/>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0" y="9899"/>
            <a:ext cx="9144000" cy="0"/>
          </a:xfrm>
          <a:prstGeom prst="line">
            <a:avLst/>
          </a:prstGeom>
          <a:ln w="57150">
            <a:solidFill>
              <a:srgbClr val="0066C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5229730"/>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Lst>
  <p:timing>
    <p:tnLst>
      <p:par>
        <p:cTn id="1" dur="indefinite" restart="never" nodeType="tmRoot"/>
      </p:par>
    </p:tnLst>
  </p:timing>
  <p:txStyles>
    <p:titleStyle>
      <a:lvl1pPr algn="l" rtl="0" eaLnBrk="1" fontAlgn="base" hangingPunct="1">
        <a:spcBef>
          <a:spcPct val="0"/>
        </a:spcBef>
        <a:spcAft>
          <a:spcPct val="0"/>
        </a:spcAft>
        <a:defRPr sz="2400">
          <a:solidFill>
            <a:schemeClr val="tx1">
              <a:lumMod val="95000"/>
              <a:lumOff val="5000"/>
            </a:schemeClr>
          </a:solidFill>
          <a:latin typeface="Helvetica Light"/>
          <a:ea typeface="+mj-ea"/>
          <a:cs typeface="+mj-cs"/>
        </a:defRPr>
      </a:lvl1pPr>
      <a:lvl2pPr algn="ctr" rtl="0" eaLnBrk="1" fontAlgn="base" hangingPunct="1">
        <a:spcBef>
          <a:spcPct val="0"/>
        </a:spcBef>
        <a:spcAft>
          <a:spcPct val="0"/>
        </a:spcAft>
        <a:defRPr sz="2000">
          <a:solidFill>
            <a:schemeClr val="tx2"/>
          </a:solidFill>
          <a:latin typeface="Arial" charset="0"/>
        </a:defRPr>
      </a:lvl2pPr>
      <a:lvl3pPr algn="ctr" rtl="0" eaLnBrk="1" fontAlgn="base" hangingPunct="1">
        <a:spcBef>
          <a:spcPct val="0"/>
        </a:spcBef>
        <a:spcAft>
          <a:spcPct val="0"/>
        </a:spcAft>
        <a:defRPr sz="2000">
          <a:solidFill>
            <a:schemeClr val="tx2"/>
          </a:solidFill>
          <a:latin typeface="Arial" charset="0"/>
        </a:defRPr>
      </a:lvl3pPr>
      <a:lvl4pPr algn="ctr" rtl="0" eaLnBrk="1" fontAlgn="base" hangingPunct="1">
        <a:spcBef>
          <a:spcPct val="0"/>
        </a:spcBef>
        <a:spcAft>
          <a:spcPct val="0"/>
        </a:spcAft>
        <a:defRPr sz="2000">
          <a:solidFill>
            <a:schemeClr val="tx2"/>
          </a:solidFill>
          <a:latin typeface="Arial" charset="0"/>
        </a:defRPr>
      </a:lvl4pPr>
      <a:lvl5pPr algn="ctr" rtl="0" eaLnBrk="1" fontAlgn="base" hangingPunct="1">
        <a:spcBef>
          <a:spcPct val="0"/>
        </a:spcBef>
        <a:spcAft>
          <a:spcPct val="0"/>
        </a:spcAft>
        <a:defRPr sz="2000">
          <a:solidFill>
            <a:schemeClr val="tx2"/>
          </a:solidFill>
          <a:latin typeface="Arial" charset="0"/>
        </a:defRPr>
      </a:lvl5pPr>
      <a:lvl6pPr marL="457200" algn="ctr" rtl="0" eaLnBrk="1" fontAlgn="base" hangingPunct="1">
        <a:spcBef>
          <a:spcPct val="0"/>
        </a:spcBef>
        <a:spcAft>
          <a:spcPct val="0"/>
        </a:spcAft>
        <a:defRPr sz="2000">
          <a:solidFill>
            <a:schemeClr val="tx2"/>
          </a:solidFill>
          <a:latin typeface="Arial" charset="0"/>
        </a:defRPr>
      </a:lvl6pPr>
      <a:lvl7pPr marL="914400" algn="ctr" rtl="0" eaLnBrk="1" fontAlgn="base" hangingPunct="1">
        <a:spcBef>
          <a:spcPct val="0"/>
        </a:spcBef>
        <a:spcAft>
          <a:spcPct val="0"/>
        </a:spcAft>
        <a:defRPr sz="2000">
          <a:solidFill>
            <a:schemeClr val="tx2"/>
          </a:solidFill>
          <a:latin typeface="Arial" charset="0"/>
        </a:defRPr>
      </a:lvl7pPr>
      <a:lvl8pPr marL="1371600" algn="ctr" rtl="0" eaLnBrk="1" fontAlgn="base" hangingPunct="1">
        <a:spcBef>
          <a:spcPct val="0"/>
        </a:spcBef>
        <a:spcAft>
          <a:spcPct val="0"/>
        </a:spcAft>
        <a:defRPr sz="2000">
          <a:solidFill>
            <a:schemeClr val="tx2"/>
          </a:solidFill>
          <a:latin typeface="Arial" charset="0"/>
        </a:defRPr>
      </a:lvl8pPr>
      <a:lvl9pPr marL="1828800" algn="ctr" rtl="0" eaLnBrk="1" fontAlgn="base" hangingPunct="1">
        <a:spcBef>
          <a:spcPct val="0"/>
        </a:spcBef>
        <a:spcAft>
          <a:spcPct val="0"/>
        </a:spcAft>
        <a:defRPr sz="20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4.xml"/><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4.xml"/><Relationship Id="rId4" Type="http://schemas.openxmlformats.org/officeDocument/2006/relationships/image" Target="../media/image37.png"/></Relationships>
</file>

<file path=ppt/slides/_rels/slide2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4.xml"/><Relationship Id="rId4" Type="http://schemas.openxmlformats.org/officeDocument/2006/relationships/image" Target="../media/image43.png"/></Relationships>
</file>

<file path=ppt/slides/_rels/slide2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4.xml"/><Relationship Id="rId4" Type="http://schemas.openxmlformats.org/officeDocument/2006/relationships/image" Target="../media/image46.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 Id="rId4" Type="http://schemas.openxmlformats.org/officeDocument/2006/relationships/image" Target="../media/image8.jpeg"/></Relationships>
</file>

<file path=ppt/slides/_rels/slide3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4.xml"/><Relationship Id="rId4" Type="http://schemas.openxmlformats.org/officeDocument/2006/relationships/image" Target="../media/image51.png"/></Relationships>
</file>

<file path=ppt/slides/_rels/slide3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 Id="rId4" Type="http://schemas.openxmlformats.org/officeDocument/2006/relationships/image" Target="../media/image12.emf"/></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021679" y="696895"/>
            <a:ext cx="5100642" cy="1940017"/>
          </a:xfrm>
          <a:prstGeom prst="rect">
            <a:avLst/>
          </a:prstGeom>
        </p:spPr>
        <p:txBody>
          <a:bodyPr/>
          <a:lstStyle>
            <a:lvl1pPr algn="l" rtl="0" eaLnBrk="1" fontAlgn="base" hangingPunct="1">
              <a:spcBef>
                <a:spcPct val="0"/>
              </a:spcBef>
              <a:spcAft>
                <a:spcPct val="0"/>
              </a:spcAft>
              <a:defRPr sz="2400">
                <a:solidFill>
                  <a:schemeClr val="tx1">
                    <a:lumMod val="95000"/>
                    <a:lumOff val="5000"/>
                  </a:schemeClr>
                </a:solidFill>
                <a:latin typeface="Helvetica Light"/>
                <a:ea typeface="+mj-ea"/>
                <a:cs typeface="+mj-cs"/>
              </a:defRPr>
            </a:lvl1pPr>
            <a:lvl2pPr algn="ctr" rtl="0" eaLnBrk="1" fontAlgn="base" hangingPunct="1">
              <a:spcBef>
                <a:spcPct val="0"/>
              </a:spcBef>
              <a:spcAft>
                <a:spcPct val="0"/>
              </a:spcAft>
              <a:defRPr sz="2000">
                <a:solidFill>
                  <a:schemeClr val="tx2"/>
                </a:solidFill>
                <a:latin typeface="Arial" charset="0"/>
              </a:defRPr>
            </a:lvl2pPr>
            <a:lvl3pPr algn="ctr" rtl="0" eaLnBrk="1" fontAlgn="base" hangingPunct="1">
              <a:spcBef>
                <a:spcPct val="0"/>
              </a:spcBef>
              <a:spcAft>
                <a:spcPct val="0"/>
              </a:spcAft>
              <a:defRPr sz="2000">
                <a:solidFill>
                  <a:schemeClr val="tx2"/>
                </a:solidFill>
                <a:latin typeface="Arial" charset="0"/>
              </a:defRPr>
            </a:lvl3pPr>
            <a:lvl4pPr algn="ctr" rtl="0" eaLnBrk="1" fontAlgn="base" hangingPunct="1">
              <a:spcBef>
                <a:spcPct val="0"/>
              </a:spcBef>
              <a:spcAft>
                <a:spcPct val="0"/>
              </a:spcAft>
              <a:defRPr sz="2000">
                <a:solidFill>
                  <a:schemeClr val="tx2"/>
                </a:solidFill>
                <a:latin typeface="Arial" charset="0"/>
              </a:defRPr>
            </a:lvl4pPr>
            <a:lvl5pPr algn="ctr" rtl="0" eaLnBrk="1" fontAlgn="base" hangingPunct="1">
              <a:spcBef>
                <a:spcPct val="0"/>
              </a:spcBef>
              <a:spcAft>
                <a:spcPct val="0"/>
              </a:spcAft>
              <a:defRPr sz="2000">
                <a:solidFill>
                  <a:schemeClr val="tx2"/>
                </a:solidFill>
                <a:latin typeface="Arial" charset="0"/>
              </a:defRPr>
            </a:lvl5pPr>
            <a:lvl6pPr marL="457200" algn="ctr" rtl="0" eaLnBrk="1" fontAlgn="base" hangingPunct="1">
              <a:spcBef>
                <a:spcPct val="0"/>
              </a:spcBef>
              <a:spcAft>
                <a:spcPct val="0"/>
              </a:spcAft>
              <a:defRPr sz="2000">
                <a:solidFill>
                  <a:schemeClr val="tx2"/>
                </a:solidFill>
                <a:latin typeface="Arial" charset="0"/>
              </a:defRPr>
            </a:lvl6pPr>
            <a:lvl7pPr marL="914400" algn="ctr" rtl="0" eaLnBrk="1" fontAlgn="base" hangingPunct="1">
              <a:spcBef>
                <a:spcPct val="0"/>
              </a:spcBef>
              <a:spcAft>
                <a:spcPct val="0"/>
              </a:spcAft>
              <a:defRPr sz="2000">
                <a:solidFill>
                  <a:schemeClr val="tx2"/>
                </a:solidFill>
                <a:latin typeface="Arial" charset="0"/>
              </a:defRPr>
            </a:lvl7pPr>
            <a:lvl8pPr marL="1371600" algn="ctr" rtl="0" eaLnBrk="1" fontAlgn="base" hangingPunct="1">
              <a:spcBef>
                <a:spcPct val="0"/>
              </a:spcBef>
              <a:spcAft>
                <a:spcPct val="0"/>
              </a:spcAft>
              <a:defRPr sz="2000">
                <a:solidFill>
                  <a:schemeClr val="tx2"/>
                </a:solidFill>
                <a:latin typeface="Arial" charset="0"/>
              </a:defRPr>
            </a:lvl8pPr>
            <a:lvl9pPr marL="1828800" algn="ctr" rtl="0" eaLnBrk="1" fontAlgn="base" hangingPunct="1">
              <a:spcBef>
                <a:spcPct val="0"/>
              </a:spcBef>
              <a:spcAft>
                <a:spcPct val="0"/>
              </a:spcAft>
              <a:defRPr sz="2000">
                <a:solidFill>
                  <a:schemeClr val="tx2"/>
                </a:solidFill>
                <a:latin typeface="Arial" charset="0"/>
              </a:defRPr>
            </a:lvl9pPr>
          </a:lstStyle>
          <a:p>
            <a:pPr algn="ctr"/>
            <a:r>
              <a:rPr lang="en-GB" kern="0" dirty="0" smtClean="0">
                <a:latin typeface="Arial" panose="020B0604020202020204" pitchFamily="34" charset="0"/>
                <a:cs typeface="Arial" panose="020B0604020202020204" pitchFamily="34" charset="0"/>
              </a:rPr>
              <a:t>Memorandum of guidance on the electricity at work regulations 1989</a:t>
            </a:r>
            <a:endParaRPr lang="en-GB" kern="0" dirty="0">
              <a:latin typeface="Arial" panose="020B0604020202020204" pitchFamily="34" charset="0"/>
              <a:cs typeface="Arial" panose="020B0604020202020204" pitchFamily="34" charset="0"/>
            </a:endParaRPr>
          </a:p>
        </p:txBody>
      </p:sp>
      <p:sp>
        <p:nvSpPr>
          <p:cNvPr id="6" name="TextBox 5"/>
          <p:cNvSpPr txBox="1"/>
          <p:nvPr/>
        </p:nvSpPr>
        <p:spPr>
          <a:xfrm>
            <a:off x="2339752" y="1921031"/>
            <a:ext cx="4464496" cy="369332"/>
          </a:xfrm>
          <a:prstGeom prst="rect">
            <a:avLst/>
          </a:prstGeom>
          <a:noFill/>
        </p:spPr>
        <p:txBody>
          <a:bodyPr wrap="square" rtlCol="0">
            <a:spAutoFit/>
          </a:bodyPr>
          <a:lstStyle/>
          <a:p>
            <a:r>
              <a:rPr lang="en-GB" dirty="0" smtClean="0"/>
              <a:t>PHILIP WOOD			2017</a:t>
            </a:r>
            <a:endParaRPr lang="en-GB" dirty="0"/>
          </a:p>
        </p:txBody>
      </p:sp>
    </p:spTree>
    <p:extLst>
      <p:ext uri="{BB962C8B-B14F-4D97-AF65-F5344CB8AC3E}">
        <p14:creationId xmlns:p14="http://schemas.microsoft.com/office/powerpoint/2010/main" val="22832315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4297" y="404664"/>
            <a:ext cx="2857500" cy="3571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3211705" y="4193801"/>
            <a:ext cx="2542684" cy="461665"/>
          </a:xfrm>
          <a:prstGeom prst="rect">
            <a:avLst/>
          </a:prstGeom>
        </p:spPr>
        <p:txBody>
          <a:bodyPr wrap="none">
            <a:spAutoFit/>
          </a:bodyPr>
          <a:lstStyle/>
          <a:p>
            <a:r>
              <a:rPr lang="en-GB" sz="2400" b="1" dirty="0" smtClean="0">
                <a:latin typeface="Arial" panose="020B0604020202020204" pitchFamily="34" charset="0"/>
                <a:cs typeface="Arial" panose="020B0604020202020204" pitchFamily="34" charset="0"/>
              </a:rPr>
              <a:t>Any Questions?</a:t>
            </a:r>
            <a:endParaRPr lang="en-GB"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552765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0482" y="1700808"/>
            <a:ext cx="6523037" cy="207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149284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0648"/>
            <a:ext cx="9144000" cy="548640"/>
          </a:xfrm>
        </p:spPr>
        <p:txBody>
          <a:bodyPr/>
          <a:lstStyle/>
          <a:p>
            <a:pPr algn="ctr"/>
            <a:r>
              <a:rPr lang="en-GB" b="1" dirty="0">
                <a:latin typeface="Arial" panose="020B0604020202020204" pitchFamily="34" charset="0"/>
                <a:cs typeface="Arial" panose="020B0604020202020204" pitchFamily="34" charset="0"/>
              </a:rPr>
              <a:t>Electricity at work regulations 1989</a:t>
            </a:r>
          </a:p>
        </p:txBody>
      </p:sp>
      <p:sp>
        <p:nvSpPr>
          <p:cNvPr id="3" name="Rectangle 2"/>
          <p:cNvSpPr/>
          <p:nvPr/>
        </p:nvSpPr>
        <p:spPr>
          <a:xfrm>
            <a:off x="611560" y="1700808"/>
            <a:ext cx="4572000" cy="2585323"/>
          </a:xfrm>
          <a:prstGeom prst="rect">
            <a:avLst/>
          </a:prstGeom>
        </p:spPr>
        <p:txBody>
          <a:bodyPr>
            <a:spAutoFit/>
          </a:bodyPr>
          <a:lstStyle/>
          <a:p>
            <a:r>
              <a:rPr lang="en-GB" b="1" dirty="0" smtClean="0">
                <a:latin typeface="Arial" panose="020B0604020202020204" pitchFamily="34" charset="0"/>
                <a:cs typeface="Arial" panose="020B0604020202020204" pitchFamily="34" charset="0"/>
              </a:rPr>
              <a:t>		</a:t>
            </a:r>
          </a:p>
          <a:p>
            <a:r>
              <a:rPr lang="en-GB" dirty="0" smtClean="0">
                <a:latin typeface="Arial" panose="020B0604020202020204" pitchFamily="34" charset="0"/>
                <a:cs typeface="Arial" panose="020B0604020202020204" pitchFamily="34" charset="0"/>
              </a:rPr>
              <a:t>means any conductor in a system which is intended to carry electric current in normal conditions, or to be energised in normal conditions and includes a combined neutral and earth conductor, but does not include a conductor provided solely to perform a protective function by connection to earth or other reference point.</a:t>
            </a:r>
            <a:endParaRPr lang="en-GB" dirty="0">
              <a:latin typeface="Arial" panose="020B0604020202020204" pitchFamily="34" charset="0"/>
              <a:cs typeface="Arial" panose="020B0604020202020204" pitchFamily="34" charset="0"/>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2330882"/>
            <a:ext cx="3471814" cy="1944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611560" y="1449334"/>
            <a:ext cx="2223686" cy="369332"/>
          </a:xfrm>
          <a:prstGeom prst="rect">
            <a:avLst/>
          </a:prstGeom>
          <a:noFill/>
        </p:spPr>
        <p:txBody>
          <a:bodyPr wrap="none" rtlCol="0">
            <a:spAutoFit/>
          </a:bodyPr>
          <a:lstStyle/>
          <a:p>
            <a:r>
              <a:rPr lang="en-GB" b="1" u="sng" dirty="0" smtClean="0">
                <a:latin typeface="Arial" panose="020B0604020202020204" pitchFamily="34" charset="0"/>
                <a:cs typeface="Arial" panose="020B0604020202020204" pitchFamily="34" charset="0"/>
              </a:rPr>
              <a:t>Circuit Conductor:</a:t>
            </a:r>
            <a:endParaRPr lang="en-GB" b="1" u="sn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40322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218"/>
                                        </p:tgtEl>
                                        <p:attrNameLst>
                                          <p:attrName>style.visibility</p:attrName>
                                        </p:attrNameLst>
                                      </p:cBhvr>
                                      <p:to>
                                        <p:strVal val="visible"/>
                                      </p:to>
                                    </p:set>
                                    <p:animEffect transition="in" filter="fade">
                                      <p:cBhvr>
                                        <p:cTn id="21" dur="1000"/>
                                        <p:tgtEl>
                                          <p:spTgt spid="9218"/>
                                        </p:tgtEl>
                                      </p:cBhvr>
                                    </p:animEffect>
                                    <p:anim calcmode="lin" valueType="num">
                                      <p:cBhvr>
                                        <p:cTn id="22" dur="1000" fill="hold"/>
                                        <p:tgtEl>
                                          <p:spTgt spid="9218"/>
                                        </p:tgtEl>
                                        <p:attrNameLst>
                                          <p:attrName>ppt_x</p:attrName>
                                        </p:attrNameLst>
                                      </p:cBhvr>
                                      <p:tavLst>
                                        <p:tav tm="0">
                                          <p:val>
                                            <p:strVal val="#ppt_x"/>
                                          </p:val>
                                        </p:tav>
                                        <p:tav tm="100000">
                                          <p:val>
                                            <p:strVal val="#ppt_x"/>
                                          </p:val>
                                        </p:tav>
                                      </p:tavLst>
                                    </p:anim>
                                    <p:anim calcmode="lin" valueType="num">
                                      <p:cBhvr>
                                        <p:cTn id="23" dur="1000" fill="hold"/>
                                        <p:tgtEl>
                                          <p:spTgt spid="92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11560" y="1196752"/>
            <a:ext cx="1210243" cy="369332"/>
          </a:xfrm>
          <a:prstGeom prst="rect">
            <a:avLst/>
          </a:prstGeom>
          <a:noFill/>
        </p:spPr>
        <p:txBody>
          <a:bodyPr wrap="square" rtlCol="0">
            <a:spAutoFit/>
          </a:bodyPr>
          <a:lstStyle/>
          <a:p>
            <a:r>
              <a:rPr lang="en-GB" b="1" u="sng" dirty="0" smtClean="0">
                <a:solidFill>
                  <a:srgbClr val="FF0000"/>
                </a:solidFill>
                <a:latin typeface="Arial" panose="020B0604020202020204" pitchFamily="34" charset="0"/>
                <a:cs typeface="Arial" panose="020B0604020202020204" pitchFamily="34" charset="0"/>
              </a:rPr>
              <a:t>Danger:</a:t>
            </a:r>
            <a:endParaRPr lang="en-GB" b="1" u="sng" dirty="0">
              <a:solidFill>
                <a:srgbClr val="FF0000"/>
              </a:solidFill>
              <a:latin typeface="Arial" panose="020B0604020202020204" pitchFamily="34" charset="0"/>
              <a:cs typeface="Arial" panose="020B0604020202020204" pitchFamily="34" charset="0"/>
            </a:endParaRPr>
          </a:p>
        </p:txBody>
      </p:sp>
      <p:sp>
        <p:nvSpPr>
          <p:cNvPr id="4" name="TextBox 3"/>
          <p:cNvSpPr txBox="1"/>
          <p:nvPr/>
        </p:nvSpPr>
        <p:spPr>
          <a:xfrm>
            <a:off x="611560" y="1772816"/>
            <a:ext cx="1800200" cy="369332"/>
          </a:xfrm>
          <a:prstGeom prst="rect">
            <a:avLst/>
          </a:prstGeom>
          <a:noFill/>
        </p:spPr>
        <p:txBody>
          <a:bodyPr wrap="square" rtlCol="0">
            <a:spAutoFit/>
          </a:bodyPr>
          <a:lstStyle/>
          <a:p>
            <a:r>
              <a:rPr lang="en-GB" dirty="0" smtClean="0">
                <a:solidFill>
                  <a:srgbClr val="FF0000"/>
                </a:solidFill>
                <a:latin typeface="Arial" panose="020B0604020202020204" pitchFamily="34" charset="0"/>
                <a:cs typeface="Arial" panose="020B0604020202020204" pitchFamily="34" charset="0"/>
              </a:rPr>
              <a:t>Risk of injury</a:t>
            </a:r>
            <a:endParaRPr lang="en-GB" dirty="0">
              <a:solidFill>
                <a:srgbClr val="FF0000"/>
              </a:solidFill>
              <a:latin typeface="Arial" panose="020B0604020202020204" pitchFamily="34" charset="0"/>
              <a:cs typeface="Arial" panose="020B0604020202020204" pitchFamily="34" charset="0"/>
            </a:endParaRPr>
          </a:p>
        </p:txBody>
      </p:sp>
      <p:sp>
        <p:nvSpPr>
          <p:cNvPr id="5" name="TextBox 4"/>
          <p:cNvSpPr txBox="1"/>
          <p:nvPr/>
        </p:nvSpPr>
        <p:spPr>
          <a:xfrm>
            <a:off x="5040052" y="1196752"/>
            <a:ext cx="1080120" cy="369332"/>
          </a:xfrm>
          <a:prstGeom prst="rect">
            <a:avLst/>
          </a:prstGeom>
          <a:noFill/>
        </p:spPr>
        <p:txBody>
          <a:bodyPr wrap="square" rtlCol="0">
            <a:spAutoFit/>
          </a:bodyPr>
          <a:lstStyle/>
          <a:p>
            <a:r>
              <a:rPr lang="en-GB" b="1" u="sng" dirty="0" smtClean="0">
                <a:solidFill>
                  <a:srgbClr val="00B050"/>
                </a:solidFill>
                <a:latin typeface="Arial" panose="020B0604020202020204" pitchFamily="34" charset="0"/>
                <a:cs typeface="Arial" panose="020B0604020202020204" pitchFamily="34" charset="0"/>
              </a:rPr>
              <a:t>Injury:</a:t>
            </a:r>
            <a:endParaRPr lang="en-GB" b="1" u="sng" dirty="0">
              <a:solidFill>
                <a:srgbClr val="00B050"/>
              </a:solidFill>
              <a:latin typeface="Arial" panose="020B0604020202020204" pitchFamily="34" charset="0"/>
              <a:cs typeface="Arial" panose="020B0604020202020204" pitchFamily="34" charset="0"/>
            </a:endParaRPr>
          </a:p>
        </p:txBody>
      </p:sp>
      <p:sp>
        <p:nvSpPr>
          <p:cNvPr id="6" name="TextBox 5"/>
          <p:cNvSpPr txBox="1"/>
          <p:nvPr/>
        </p:nvSpPr>
        <p:spPr>
          <a:xfrm>
            <a:off x="5810024" y="3717032"/>
            <a:ext cx="3312368" cy="369332"/>
          </a:xfrm>
          <a:prstGeom prst="rect">
            <a:avLst/>
          </a:prstGeom>
          <a:noFill/>
        </p:spPr>
        <p:txBody>
          <a:bodyPr wrap="square" rtlCol="0">
            <a:spAutoFit/>
          </a:bodyPr>
          <a:lstStyle/>
          <a:p>
            <a:r>
              <a:rPr lang="en-GB" dirty="0" smtClean="0">
                <a:solidFill>
                  <a:srgbClr val="00B050"/>
                </a:solidFill>
                <a:latin typeface="Arial" panose="020B0604020202020204" pitchFamily="34" charset="0"/>
                <a:cs typeface="Arial" panose="020B0604020202020204" pitchFamily="34" charset="0"/>
              </a:rPr>
              <a:t>Potential harm/death to people</a:t>
            </a:r>
            <a:endParaRPr lang="en-GB" dirty="0">
              <a:solidFill>
                <a:srgbClr val="00B050"/>
              </a:solidFill>
              <a:latin typeface="Arial" panose="020B0604020202020204" pitchFamily="34" charset="0"/>
              <a:cs typeface="Arial" panose="020B0604020202020204" pitchFamily="34" charset="0"/>
            </a:endParaRP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3168" y="765572"/>
            <a:ext cx="3076879" cy="30768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90841" y="764704"/>
            <a:ext cx="2956532" cy="29565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611560" y="4210645"/>
            <a:ext cx="3312368" cy="369332"/>
          </a:xfrm>
          <a:prstGeom prst="rect">
            <a:avLst/>
          </a:prstGeom>
          <a:noFill/>
        </p:spPr>
        <p:txBody>
          <a:bodyPr wrap="square" rtlCol="0">
            <a:spAutoFit/>
          </a:bodyPr>
          <a:lstStyle/>
          <a:p>
            <a:r>
              <a:rPr lang="en-GB" b="1" u="sng" dirty="0" smtClean="0">
                <a:solidFill>
                  <a:srgbClr val="00B050"/>
                </a:solidFill>
                <a:latin typeface="Arial" panose="020B0604020202020204" pitchFamily="34" charset="0"/>
                <a:cs typeface="Arial" panose="020B0604020202020204" pitchFamily="34" charset="0"/>
              </a:rPr>
              <a:t>Electrical injury examples?</a:t>
            </a:r>
          </a:p>
        </p:txBody>
      </p:sp>
      <p:sp>
        <p:nvSpPr>
          <p:cNvPr id="8" name="TextBox 7"/>
          <p:cNvSpPr txBox="1"/>
          <p:nvPr/>
        </p:nvSpPr>
        <p:spPr>
          <a:xfrm>
            <a:off x="873320" y="5074741"/>
            <a:ext cx="1826472" cy="369332"/>
          </a:xfrm>
          <a:prstGeom prst="rect">
            <a:avLst/>
          </a:prstGeom>
          <a:noFill/>
        </p:spPr>
        <p:txBody>
          <a:bodyPr wrap="square" rtlCol="0">
            <a:spAutoFit/>
          </a:bodyPr>
          <a:lstStyle/>
          <a:p>
            <a:r>
              <a:rPr lang="en-GB" b="1" dirty="0" smtClean="0">
                <a:latin typeface="Arial" panose="020B0604020202020204" pitchFamily="34" charset="0"/>
                <a:cs typeface="Arial" panose="020B0604020202020204" pitchFamily="34" charset="0"/>
              </a:rPr>
              <a:t>Electric shock</a:t>
            </a:r>
            <a:endParaRPr lang="en-GB" b="1" dirty="0">
              <a:latin typeface="Arial" panose="020B0604020202020204" pitchFamily="34" charset="0"/>
              <a:cs typeface="Arial" panose="020B0604020202020204" pitchFamily="34" charset="0"/>
            </a:endParaRPr>
          </a:p>
        </p:txBody>
      </p:sp>
      <p:sp>
        <p:nvSpPr>
          <p:cNvPr id="9" name="TextBox 8"/>
          <p:cNvSpPr txBox="1"/>
          <p:nvPr/>
        </p:nvSpPr>
        <p:spPr>
          <a:xfrm>
            <a:off x="2458671" y="5722813"/>
            <a:ext cx="1800200" cy="369332"/>
          </a:xfrm>
          <a:prstGeom prst="rect">
            <a:avLst/>
          </a:prstGeom>
          <a:noFill/>
        </p:spPr>
        <p:txBody>
          <a:bodyPr wrap="square" rtlCol="0">
            <a:spAutoFit/>
          </a:bodyPr>
          <a:lstStyle/>
          <a:p>
            <a:r>
              <a:rPr lang="en-GB" b="1" dirty="0" smtClean="0">
                <a:latin typeface="Arial" panose="020B0604020202020204" pitchFamily="34" charset="0"/>
                <a:cs typeface="Arial" panose="020B0604020202020204" pitchFamily="34" charset="0"/>
              </a:rPr>
              <a:t>Electric burns</a:t>
            </a:r>
            <a:endParaRPr lang="en-GB" b="1" dirty="0">
              <a:latin typeface="Arial" panose="020B0604020202020204" pitchFamily="34" charset="0"/>
              <a:cs typeface="Arial" panose="020B0604020202020204" pitchFamily="34" charset="0"/>
            </a:endParaRPr>
          </a:p>
        </p:txBody>
      </p:sp>
      <p:sp>
        <p:nvSpPr>
          <p:cNvPr id="10" name="TextBox 9"/>
          <p:cNvSpPr txBox="1"/>
          <p:nvPr/>
        </p:nvSpPr>
        <p:spPr>
          <a:xfrm>
            <a:off x="3923928" y="4930725"/>
            <a:ext cx="1512168" cy="369332"/>
          </a:xfrm>
          <a:prstGeom prst="rect">
            <a:avLst/>
          </a:prstGeom>
          <a:noFill/>
        </p:spPr>
        <p:txBody>
          <a:bodyPr wrap="square" rtlCol="0">
            <a:spAutoFit/>
          </a:bodyPr>
          <a:lstStyle/>
          <a:p>
            <a:r>
              <a:rPr lang="en-GB" b="1" dirty="0" smtClean="0">
                <a:latin typeface="Arial" panose="020B0604020202020204" pitchFamily="34" charset="0"/>
                <a:cs typeface="Arial" panose="020B0604020202020204" pitchFamily="34" charset="0"/>
              </a:rPr>
              <a:t>Explosions</a:t>
            </a:r>
            <a:endParaRPr lang="en-GB" b="1" dirty="0">
              <a:latin typeface="Arial" panose="020B0604020202020204" pitchFamily="34" charset="0"/>
              <a:cs typeface="Arial" panose="020B0604020202020204" pitchFamily="34" charset="0"/>
            </a:endParaRPr>
          </a:p>
        </p:txBody>
      </p:sp>
      <p:sp>
        <p:nvSpPr>
          <p:cNvPr id="11" name="TextBox 10"/>
          <p:cNvSpPr txBox="1"/>
          <p:nvPr/>
        </p:nvSpPr>
        <p:spPr>
          <a:xfrm>
            <a:off x="5148064" y="5722813"/>
            <a:ext cx="1944216" cy="369332"/>
          </a:xfrm>
          <a:prstGeom prst="rect">
            <a:avLst/>
          </a:prstGeom>
          <a:noFill/>
        </p:spPr>
        <p:txBody>
          <a:bodyPr wrap="square" rtlCol="0">
            <a:spAutoFit/>
          </a:bodyPr>
          <a:lstStyle/>
          <a:p>
            <a:r>
              <a:rPr lang="en-GB" b="1" dirty="0" smtClean="0">
                <a:latin typeface="Arial" panose="020B0604020202020204" pitchFamily="34" charset="0"/>
                <a:cs typeface="Arial" panose="020B0604020202020204" pitchFamily="34" charset="0"/>
              </a:rPr>
              <a:t>Electrical fires</a:t>
            </a:r>
            <a:endParaRPr lang="en-GB" b="1" dirty="0">
              <a:latin typeface="Arial" panose="020B0604020202020204" pitchFamily="34" charset="0"/>
              <a:cs typeface="Arial" panose="020B0604020202020204" pitchFamily="34" charset="0"/>
            </a:endParaRPr>
          </a:p>
        </p:txBody>
      </p:sp>
      <p:sp>
        <p:nvSpPr>
          <p:cNvPr id="12" name="TextBox 11"/>
          <p:cNvSpPr txBox="1"/>
          <p:nvPr/>
        </p:nvSpPr>
        <p:spPr>
          <a:xfrm>
            <a:off x="6573459" y="4930725"/>
            <a:ext cx="2232248" cy="369332"/>
          </a:xfrm>
          <a:prstGeom prst="rect">
            <a:avLst/>
          </a:prstGeom>
          <a:noFill/>
        </p:spPr>
        <p:txBody>
          <a:bodyPr wrap="square" rtlCol="0">
            <a:spAutoFit/>
          </a:bodyPr>
          <a:lstStyle/>
          <a:p>
            <a:r>
              <a:rPr lang="en-GB" b="1" dirty="0" smtClean="0">
                <a:latin typeface="Arial" panose="020B0604020202020204" pitchFamily="34" charset="0"/>
                <a:cs typeface="Arial" panose="020B0604020202020204" pitchFamily="34" charset="0"/>
              </a:rPr>
              <a:t>Electrical arcing</a:t>
            </a:r>
            <a:endParaRPr lang="en-GB" b="1" dirty="0">
              <a:latin typeface="Arial" panose="020B0604020202020204" pitchFamily="34" charset="0"/>
              <a:cs typeface="Arial" panose="020B0604020202020204" pitchFamily="34" charset="0"/>
            </a:endParaRPr>
          </a:p>
        </p:txBody>
      </p:sp>
      <p:sp>
        <p:nvSpPr>
          <p:cNvPr id="16" name="Title 1"/>
          <p:cNvSpPr>
            <a:spLocks noGrp="1"/>
          </p:cNvSpPr>
          <p:nvPr>
            <p:ph type="title"/>
          </p:nvPr>
        </p:nvSpPr>
        <p:spPr>
          <a:xfrm>
            <a:off x="0" y="188640"/>
            <a:ext cx="9144000" cy="548640"/>
          </a:xfrm>
        </p:spPr>
        <p:txBody>
          <a:bodyPr/>
          <a:lstStyle/>
          <a:p>
            <a:pPr algn="ctr"/>
            <a:r>
              <a:rPr lang="en-GB" b="1" dirty="0">
                <a:latin typeface="Arial" panose="020B0604020202020204" pitchFamily="34" charset="0"/>
                <a:cs typeface="Arial" panose="020B0604020202020204" pitchFamily="34" charset="0"/>
              </a:rPr>
              <a:t>Electricity at work regulations 1989</a:t>
            </a:r>
          </a:p>
        </p:txBody>
      </p:sp>
    </p:spTree>
    <p:extLst>
      <p:ext uri="{BB962C8B-B14F-4D97-AF65-F5344CB8AC3E}">
        <p14:creationId xmlns:p14="http://schemas.microsoft.com/office/powerpoint/2010/main" val="787174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ppt_x"/>
                                          </p:val>
                                        </p:tav>
                                        <p:tav tm="100000">
                                          <p:val>
                                            <p:strVal val="#ppt_x"/>
                                          </p:val>
                                        </p:tav>
                                      </p:tavLst>
                                    </p:anim>
                                    <p:anim calcmode="lin" valueType="num">
                                      <p:cBhvr additive="base">
                                        <p:cTn id="8"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10242"/>
                                        </p:tgtEl>
                                        <p:attrNameLst>
                                          <p:attrName>style.visibility</p:attrName>
                                        </p:attrNameLst>
                                      </p:cBhvr>
                                      <p:to>
                                        <p:strVal val="visible"/>
                                      </p:to>
                                    </p:set>
                                    <p:animEffect transition="in" filter="fade">
                                      <p:cBhvr>
                                        <p:cTn id="20" dur="1000"/>
                                        <p:tgtEl>
                                          <p:spTgt spid="10242"/>
                                        </p:tgtEl>
                                      </p:cBhvr>
                                    </p:animEffect>
                                    <p:anim calcmode="lin" valueType="num">
                                      <p:cBhvr>
                                        <p:cTn id="21" dur="1000" fill="hold"/>
                                        <p:tgtEl>
                                          <p:spTgt spid="10242"/>
                                        </p:tgtEl>
                                        <p:attrNameLst>
                                          <p:attrName>ppt_x</p:attrName>
                                        </p:attrNameLst>
                                      </p:cBhvr>
                                      <p:tavLst>
                                        <p:tav tm="0">
                                          <p:val>
                                            <p:strVal val="#ppt_x"/>
                                          </p:val>
                                        </p:tav>
                                        <p:tav tm="100000">
                                          <p:val>
                                            <p:strVal val="#ppt_x"/>
                                          </p:val>
                                        </p:tav>
                                      </p:tavLst>
                                    </p:anim>
                                    <p:anim calcmode="lin" valueType="num">
                                      <p:cBhvr>
                                        <p:cTn id="22" dur="1000" fill="hold"/>
                                        <p:tgtEl>
                                          <p:spTgt spid="10242"/>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1000" fill="hold"/>
                                        <p:tgtEl>
                                          <p:spTgt spid="5"/>
                                        </p:tgtEl>
                                        <p:attrNameLst>
                                          <p:attrName>ppt_x</p:attrName>
                                        </p:attrNameLst>
                                      </p:cBhvr>
                                      <p:tavLst>
                                        <p:tav tm="0">
                                          <p:val>
                                            <p:strVal val="#ppt_x"/>
                                          </p:val>
                                        </p:tav>
                                        <p:tav tm="100000">
                                          <p:val>
                                            <p:strVal val="#ppt_x"/>
                                          </p:val>
                                        </p:tav>
                                      </p:tavLst>
                                    </p:anim>
                                    <p:anim calcmode="lin" valueType="num">
                                      <p:cBhvr additive="base">
                                        <p:cTn id="2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0243"/>
                                        </p:tgtEl>
                                        <p:attrNameLst>
                                          <p:attrName>style.visibility</p:attrName>
                                        </p:attrNameLst>
                                      </p:cBhvr>
                                      <p:to>
                                        <p:strVal val="visible"/>
                                      </p:to>
                                    </p:set>
                                    <p:anim calcmode="lin" valueType="num">
                                      <p:cBhvr additive="base">
                                        <p:cTn id="33" dur="500" fill="hold"/>
                                        <p:tgtEl>
                                          <p:spTgt spid="10243"/>
                                        </p:tgtEl>
                                        <p:attrNameLst>
                                          <p:attrName>ppt_x</p:attrName>
                                        </p:attrNameLst>
                                      </p:cBhvr>
                                      <p:tavLst>
                                        <p:tav tm="0">
                                          <p:val>
                                            <p:strVal val="#ppt_x"/>
                                          </p:val>
                                        </p:tav>
                                        <p:tav tm="100000">
                                          <p:val>
                                            <p:strVal val="#ppt_x"/>
                                          </p:val>
                                        </p:tav>
                                      </p:tavLst>
                                    </p:anim>
                                    <p:anim calcmode="lin" valueType="num">
                                      <p:cBhvr additive="base">
                                        <p:cTn id="34" dur="500" fill="hold"/>
                                        <p:tgtEl>
                                          <p:spTgt spid="10243"/>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additive="base">
                                        <p:cTn id="39" dur="500" fill="hold"/>
                                        <p:tgtEl>
                                          <p:spTgt spid="6"/>
                                        </p:tgtEl>
                                        <p:attrNameLst>
                                          <p:attrName>ppt_x</p:attrName>
                                        </p:attrNameLst>
                                      </p:cBhvr>
                                      <p:tavLst>
                                        <p:tav tm="0">
                                          <p:val>
                                            <p:strVal val="#ppt_x"/>
                                          </p:val>
                                        </p:tav>
                                        <p:tav tm="100000">
                                          <p:val>
                                            <p:strVal val="#ppt_x"/>
                                          </p:val>
                                        </p:tav>
                                      </p:tavLst>
                                    </p:anim>
                                    <p:anim calcmode="lin" valueType="num">
                                      <p:cBhvr additive="base">
                                        <p:cTn id="4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fade">
                                      <p:cBhvr>
                                        <p:cTn id="45" dur="1000"/>
                                        <p:tgtEl>
                                          <p:spTgt spid="7"/>
                                        </p:tgtEl>
                                      </p:cBhvr>
                                    </p:animEffect>
                                    <p:anim calcmode="lin" valueType="num">
                                      <p:cBhvr>
                                        <p:cTn id="46" dur="1000" fill="hold"/>
                                        <p:tgtEl>
                                          <p:spTgt spid="7"/>
                                        </p:tgtEl>
                                        <p:attrNameLst>
                                          <p:attrName>ppt_x</p:attrName>
                                        </p:attrNameLst>
                                      </p:cBhvr>
                                      <p:tavLst>
                                        <p:tav tm="0">
                                          <p:val>
                                            <p:strVal val="#ppt_x"/>
                                          </p:val>
                                        </p:tav>
                                        <p:tav tm="100000">
                                          <p:val>
                                            <p:strVal val="#ppt_x"/>
                                          </p:val>
                                        </p:tav>
                                      </p:tavLst>
                                    </p:anim>
                                    <p:anim calcmode="lin" valueType="num">
                                      <p:cBhvr>
                                        <p:cTn id="4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grpId="0" nodeType="click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grpId="0" nodeType="clickEffect">
                                  <p:stCondLst>
                                    <p:cond delay="0"/>
                                  </p:stCondLst>
                                  <p:childTnLst>
                                    <p:set>
                                      <p:cBhvr>
                                        <p:cTn id="58" dur="1" fill="hold">
                                          <p:stCondLst>
                                            <p:cond delay="0"/>
                                          </p:stCondLst>
                                        </p:cTn>
                                        <p:tgtEl>
                                          <p:spTgt spid="9"/>
                                        </p:tgtEl>
                                        <p:attrNameLst>
                                          <p:attrName>style.visibility</p:attrName>
                                        </p:attrNameLst>
                                      </p:cBhvr>
                                      <p:to>
                                        <p:strVal val="visible"/>
                                      </p:to>
                                    </p:set>
                                    <p:anim calcmode="lin" valueType="num">
                                      <p:cBhvr>
                                        <p:cTn id="59" dur="500" fill="hold"/>
                                        <p:tgtEl>
                                          <p:spTgt spid="9"/>
                                        </p:tgtEl>
                                        <p:attrNameLst>
                                          <p:attrName>ppt_w</p:attrName>
                                        </p:attrNameLst>
                                      </p:cBhvr>
                                      <p:tavLst>
                                        <p:tav tm="0">
                                          <p:val>
                                            <p:fltVal val="0"/>
                                          </p:val>
                                        </p:tav>
                                        <p:tav tm="100000">
                                          <p:val>
                                            <p:strVal val="#ppt_w"/>
                                          </p:val>
                                        </p:tav>
                                      </p:tavLst>
                                    </p:anim>
                                    <p:anim calcmode="lin" valueType="num">
                                      <p:cBhvr>
                                        <p:cTn id="60" dur="500" fill="hold"/>
                                        <p:tgtEl>
                                          <p:spTgt spid="9"/>
                                        </p:tgtEl>
                                        <p:attrNameLst>
                                          <p:attrName>ppt_h</p:attrName>
                                        </p:attrNameLst>
                                      </p:cBhvr>
                                      <p:tavLst>
                                        <p:tav tm="0">
                                          <p:val>
                                            <p:fltVal val="0"/>
                                          </p:val>
                                        </p:tav>
                                        <p:tav tm="100000">
                                          <p:val>
                                            <p:strVal val="#ppt_h"/>
                                          </p:val>
                                        </p:tav>
                                      </p:tavLst>
                                    </p:anim>
                                    <p:animEffect transition="in" filter="fade">
                                      <p:cBhvr>
                                        <p:cTn id="61" dur="500"/>
                                        <p:tgtEl>
                                          <p:spTgt spid="9"/>
                                        </p:tgtEl>
                                      </p:cBhvr>
                                    </p:animEffect>
                                  </p:childTnLst>
                                </p:cTn>
                              </p:par>
                            </p:childTnLst>
                          </p:cTn>
                        </p:par>
                      </p:childTnLst>
                    </p:cTn>
                  </p:par>
                  <p:par>
                    <p:cTn id="62" fill="hold">
                      <p:stCondLst>
                        <p:cond delay="indefinite"/>
                      </p:stCondLst>
                      <p:childTnLst>
                        <p:par>
                          <p:cTn id="63" fill="hold">
                            <p:stCondLst>
                              <p:cond delay="0"/>
                            </p:stCondLst>
                            <p:childTnLst>
                              <p:par>
                                <p:cTn id="64" presetID="53" presetClass="entr" presetSubtype="16" fill="hold" grpId="0" nodeType="clickEffect">
                                  <p:stCondLst>
                                    <p:cond delay="0"/>
                                  </p:stCondLst>
                                  <p:childTnLst>
                                    <p:set>
                                      <p:cBhvr>
                                        <p:cTn id="65" dur="1" fill="hold">
                                          <p:stCondLst>
                                            <p:cond delay="0"/>
                                          </p:stCondLst>
                                        </p:cTn>
                                        <p:tgtEl>
                                          <p:spTgt spid="10"/>
                                        </p:tgtEl>
                                        <p:attrNameLst>
                                          <p:attrName>style.visibility</p:attrName>
                                        </p:attrNameLst>
                                      </p:cBhvr>
                                      <p:to>
                                        <p:strVal val="visible"/>
                                      </p:to>
                                    </p:set>
                                    <p:anim calcmode="lin" valueType="num">
                                      <p:cBhvr>
                                        <p:cTn id="66" dur="500" fill="hold"/>
                                        <p:tgtEl>
                                          <p:spTgt spid="10"/>
                                        </p:tgtEl>
                                        <p:attrNameLst>
                                          <p:attrName>ppt_w</p:attrName>
                                        </p:attrNameLst>
                                      </p:cBhvr>
                                      <p:tavLst>
                                        <p:tav tm="0">
                                          <p:val>
                                            <p:fltVal val="0"/>
                                          </p:val>
                                        </p:tav>
                                        <p:tav tm="100000">
                                          <p:val>
                                            <p:strVal val="#ppt_w"/>
                                          </p:val>
                                        </p:tav>
                                      </p:tavLst>
                                    </p:anim>
                                    <p:anim calcmode="lin" valueType="num">
                                      <p:cBhvr>
                                        <p:cTn id="67" dur="500" fill="hold"/>
                                        <p:tgtEl>
                                          <p:spTgt spid="10"/>
                                        </p:tgtEl>
                                        <p:attrNameLst>
                                          <p:attrName>ppt_h</p:attrName>
                                        </p:attrNameLst>
                                      </p:cBhvr>
                                      <p:tavLst>
                                        <p:tav tm="0">
                                          <p:val>
                                            <p:fltVal val="0"/>
                                          </p:val>
                                        </p:tav>
                                        <p:tav tm="100000">
                                          <p:val>
                                            <p:strVal val="#ppt_h"/>
                                          </p:val>
                                        </p:tav>
                                      </p:tavLst>
                                    </p:anim>
                                    <p:animEffect transition="in" filter="fade">
                                      <p:cBhvr>
                                        <p:cTn id="68" dur="500"/>
                                        <p:tgtEl>
                                          <p:spTgt spid="10"/>
                                        </p:tgtEl>
                                      </p:cBhvr>
                                    </p:animEffect>
                                  </p:childTnLst>
                                </p:cTn>
                              </p:par>
                            </p:childTnLst>
                          </p:cTn>
                        </p:par>
                      </p:childTnLst>
                    </p:cTn>
                  </p:par>
                  <p:par>
                    <p:cTn id="69" fill="hold">
                      <p:stCondLst>
                        <p:cond delay="indefinite"/>
                      </p:stCondLst>
                      <p:childTnLst>
                        <p:par>
                          <p:cTn id="70" fill="hold">
                            <p:stCondLst>
                              <p:cond delay="0"/>
                            </p:stCondLst>
                            <p:childTnLst>
                              <p:par>
                                <p:cTn id="71" presetID="53" presetClass="entr" presetSubtype="16" fill="hold" grpId="0" nodeType="clickEffect">
                                  <p:stCondLst>
                                    <p:cond delay="0"/>
                                  </p:stCondLst>
                                  <p:childTnLst>
                                    <p:set>
                                      <p:cBhvr>
                                        <p:cTn id="72" dur="1" fill="hold">
                                          <p:stCondLst>
                                            <p:cond delay="0"/>
                                          </p:stCondLst>
                                        </p:cTn>
                                        <p:tgtEl>
                                          <p:spTgt spid="11"/>
                                        </p:tgtEl>
                                        <p:attrNameLst>
                                          <p:attrName>style.visibility</p:attrName>
                                        </p:attrNameLst>
                                      </p:cBhvr>
                                      <p:to>
                                        <p:strVal val="visible"/>
                                      </p:to>
                                    </p:set>
                                    <p:anim calcmode="lin" valueType="num">
                                      <p:cBhvr>
                                        <p:cTn id="73" dur="500" fill="hold"/>
                                        <p:tgtEl>
                                          <p:spTgt spid="11"/>
                                        </p:tgtEl>
                                        <p:attrNameLst>
                                          <p:attrName>ppt_w</p:attrName>
                                        </p:attrNameLst>
                                      </p:cBhvr>
                                      <p:tavLst>
                                        <p:tav tm="0">
                                          <p:val>
                                            <p:fltVal val="0"/>
                                          </p:val>
                                        </p:tav>
                                        <p:tav tm="100000">
                                          <p:val>
                                            <p:strVal val="#ppt_w"/>
                                          </p:val>
                                        </p:tav>
                                      </p:tavLst>
                                    </p:anim>
                                    <p:anim calcmode="lin" valueType="num">
                                      <p:cBhvr>
                                        <p:cTn id="74" dur="500" fill="hold"/>
                                        <p:tgtEl>
                                          <p:spTgt spid="11"/>
                                        </p:tgtEl>
                                        <p:attrNameLst>
                                          <p:attrName>ppt_h</p:attrName>
                                        </p:attrNameLst>
                                      </p:cBhvr>
                                      <p:tavLst>
                                        <p:tav tm="0">
                                          <p:val>
                                            <p:fltVal val="0"/>
                                          </p:val>
                                        </p:tav>
                                        <p:tav tm="100000">
                                          <p:val>
                                            <p:strVal val="#ppt_h"/>
                                          </p:val>
                                        </p:tav>
                                      </p:tavLst>
                                    </p:anim>
                                    <p:animEffect transition="in" filter="fade">
                                      <p:cBhvr>
                                        <p:cTn id="75" dur="500"/>
                                        <p:tgtEl>
                                          <p:spTgt spid="11"/>
                                        </p:tgtEl>
                                      </p:cBhvr>
                                    </p:animEffect>
                                  </p:childTnLst>
                                </p:cTn>
                              </p:par>
                            </p:childTnLst>
                          </p:cTn>
                        </p:par>
                      </p:childTnLst>
                    </p:cTn>
                  </p:par>
                  <p:par>
                    <p:cTn id="76" fill="hold">
                      <p:stCondLst>
                        <p:cond delay="indefinite"/>
                      </p:stCondLst>
                      <p:childTnLst>
                        <p:par>
                          <p:cTn id="77" fill="hold">
                            <p:stCondLst>
                              <p:cond delay="0"/>
                            </p:stCondLst>
                            <p:childTnLst>
                              <p:par>
                                <p:cTn id="78" presetID="53" presetClass="entr" presetSubtype="16" fill="hold" grpId="0" nodeType="click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p:cTn id="80" dur="500" fill="hold"/>
                                        <p:tgtEl>
                                          <p:spTgt spid="12"/>
                                        </p:tgtEl>
                                        <p:attrNameLst>
                                          <p:attrName>ppt_w</p:attrName>
                                        </p:attrNameLst>
                                      </p:cBhvr>
                                      <p:tavLst>
                                        <p:tav tm="0">
                                          <p:val>
                                            <p:fltVal val="0"/>
                                          </p:val>
                                        </p:tav>
                                        <p:tav tm="100000">
                                          <p:val>
                                            <p:strVal val="#ppt_w"/>
                                          </p:val>
                                        </p:tav>
                                      </p:tavLst>
                                    </p:anim>
                                    <p:anim calcmode="lin" valueType="num">
                                      <p:cBhvr>
                                        <p:cTn id="81" dur="500" fill="hold"/>
                                        <p:tgtEl>
                                          <p:spTgt spid="12"/>
                                        </p:tgtEl>
                                        <p:attrNameLst>
                                          <p:attrName>ppt_h</p:attrName>
                                        </p:attrNameLst>
                                      </p:cBhvr>
                                      <p:tavLst>
                                        <p:tav tm="0">
                                          <p:val>
                                            <p:fltVal val="0"/>
                                          </p:val>
                                        </p:tav>
                                        <p:tav tm="100000">
                                          <p:val>
                                            <p:strVal val="#ppt_h"/>
                                          </p:val>
                                        </p:tav>
                                      </p:tavLst>
                                    </p:anim>
                                    <p:animEffect transition="in" filter="fade">
                                      <p:cBhvr>
                                        <p:cTn id="8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0" grpId="0"/>
      <p:bldP spid="11"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78066" y="1655512"/>
            <a:ext cx="2808312" cy="369332"/>
          </a:xfrm>
          <a:prstGeom prst="rect">
            <a:avLst/>
          </a:prstGeom>
          <a:noFill/>
        </p:spPr>
        <p:txBody>
          <a:bodyPr wrap="square" rtlCol="0">
            <a:spAutoFit/>
          </a:bodyPr>
          <a:lstStyle/>
          <a:p>
            <a:r>
              <a:rPr lang="en-GB" b="1" u="sng" dirty="0" smtClean="0">
                <a:latin typeface="Arial" panose="020B0604020202020204" pitchFamily="34" charset="0"/>
                <a:cs typeface="Arial" panose="020B0604020202020204" pitchFamily="34" charset="0"/>
              </a:rPr>
              <a:t>Electrical Equipment: </a:t>
            </a:r>
            <a:endParaRPr lang="en-GB" b="1" u="sng" dirty="0">
              <a:latin typeface="Arial" panose="020B0604020202020204" pitchFamily="34" charset="0"/>
              <a:cs typeface="Arial" panose="020B0604020202020204" pitchFamily="34" charset="0"/>
            </a:endParaRPr>
          </a:p>
        </p:txBody>
      </p:sp>
      <p:sp>
        <p:nvSpPr>
          <p:cNvPr id="4" name="TextBox 3"/>
          <p:cNvSpPr txBox="1"/>
          <p:nvPr/>
        </p:nvSpPr>
        <p:spPr>
          <a:xfrm>
            <a:off x="878066" y="2348880"/>
            <a:ext cx="4104456" cy="1477328"/>
          </a:xfrm>
          <a:prstGeom prst="rect">
            <a:avLst/>
          </a:prstGeom>
          <a:noFill/>
        </p:spPr>
        <p:txBody>
          <a:bodyPr wrap="square" rtlCol="0">
            <a:spAutoFit/>
          </a:bodyPr>
          <a:lstStyle/>
          <a:p>
            <a:r>
              <a:rPr lang="en-GB" dirty="0"/>
              <a:t>I</a:t>
            </a:r>
            <a:r>
              <a:rPr lang="en-GB" dirty="0" smtClean="0"/>
              <a:t>ncludes anything used, intended to be used or installed for use, to generate, provide, transmit, transform, rectify, convert, conduct, distribute, control, store, measure or use electrical energy.</a:t>
            </a:r>
            <a:endParaRPr lang="en-GB" dirty="0"/>
          </a:p>
        </p:txBody>
      </p:sp>
      <p:pic>
        <p:nvPicPr>
          <p:cNvPr id="112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2024844"/>
            <a:ext cx="3564587" cy="27014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1"/>
          <p:cNvSpPr>
            <a:spLocks noGrp="1"/>
          </p:cNvSpPr>
          <p:nvPr>
            <p:ph type="title"/>
          </p:nvPr>
        </p:nvSpPr>
        <p:spPr>
          <a:xfrm>
            <a:off x="0" y="260648"/>
            <a:ext cx="9144000" cy="548640"/>
          </a:xfrm>
        </p:spPr>
        <p:txBody>
          <a:bodyPr/>
          <a:lstStyle/>
          <a:p>
            <a:pPr algn="ctr"/>
            <a:r>
              <a:rPr lang="en-GB" b="1" dirty="0">
                <a:latin typeface="Arial" panose="020B0604020202020204" pitchFamily="34" charset="0"/>
                <a:cs typeface="Arial" panose="020B0604020202020204" pitchFamily="34" charset="0"/>
              </a:rPr>
              <a:t>Electricity at work regulations 1989</a:t>
            </a:r>
          </a:p>
        </p:txBody>
      </p:sp>
    </p:spTree>
    <p:extLst>
      <p:ext uri="{BB962C8B-B14F-4D97-AF65-F5344CB8AC3E}">
        <p14:creationId xmlns:p14="http://schemas.microsoft.com/office/powerpoint/2010/main" val="305552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ppt_x"/>
                                          </p:val>
                                        </p:tav>
                                        <p:tav tm="100000">
                                          <p:val>
                                            <p:strVal val="#ppt_x"/>
                                          </p:val>
                                        </p:tav>
                                      </p:tavLst>
                                    </p:anim>
                                    <p:anim calcmode="lin" valueType="num">
                                      <p:cBhvr additive="base">
                                        <p:cTn id="8"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1000" fill="hold"/>
                                        <p:tgtEl>
                                          <p:spTgt spid="4"/>
                                        </p:tgtEl>
                                        <p:attrNameLst>
                                          <p:attrName>ppt_x</p:attrName>
                                        </p:attrNameLst>
                                      </p:cBhvr>
                                      <p:tavLst>
                                        <p:tav tm="0">
                                          <p:val>
                                            <p:strVal val="#ppt_x"/>
                                          </p:val>
                                        </p:tav>
                                        <p:tav tm="100000">
                                          <p:val>
                                            <p:strVal val="#ppt_x"/>
                                          </p:val>
                                        </p:tav>
                                      </p:tavLst>
                                    </p:anim>
                                    <p:anim calcmode="lin" valueType="num">
                                      <p:cBhvr additive="base">
                                        <p:cTn id="14"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267"/>
                                        </p:tgtEl>
                                        <p:attrNameLst>
                                          <p:attrName>style.visibility</p:attrName>
                                        </p:attrNameLst>
                                      </p:cBhvr>
                                      <p:to>
                                        <p:strVal val="visible"/>
                                      </p:to>
                                    </p:set>
                                    <p:anim calcmode="lin" valueType="num">
                                      <p:cBhvr additive="base">
                                        <p:cTn id="19" dur="1000" fill="hold"/>
                                        <p:tgtEl>
                                          <p:spTgt spid="11267"/>
                                        </p:tgtEl>
                                        <p:attrNameLst>
                                          <p:attrName>ppt_x</p:attrName>
                                        </p:attrNameLst>
                                      </p:cBhvr>
                                      <p:tavLst>
                                        <p:tav tm="0">
                                          <p:val>
                                            <p:strVal val="#ppt_x"/>
                                          </p:val>
                                        </p:tav>
                                        <p:tav tm="100000">
                                          <p:val>
                                            <p:strVal val="#ppt_x"/>
                                          </p:val>
                                        </p:tav>
                                      </p:tavLst>
                                    </p:anim>
                                    <p:anim calcmode="lin" valueType="num">
                                      <p:cBhvr additive="base">
                                        <p:cTn id="20" dur="1000" fill="hold"/>
                                        <p:tgtEl>
                                          <p:spTgt spid="1126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27584" y="1484784"/>
            <a:ext cx="1152128" cy="369332"/>
          </a:xfrm>
          <a:prstGeom prst="rect">
            <a:avLst/>
          </a:prstGeom>
          <a:noFill/>
        </p:spPr>
        <p:txBody>
          <a:bodyPr wrap="square" rtlCol="0">
            <a:spAutoFit/>
          </a:bodyPr>
          <a:lstStyle/>
          <a:p>
            <a:r>
              <a:rPr lang="en-GB" b="1" u="sng" dirty="0" smtClean="0">
                <a:latin typeface="Arial" panose="020B0604020202020204" pitchFamily="34" charset="0"/>
                <a:cs typeface="Arial" panose="020B0604020202020204" pitchFamily="34" charset="0"/>
              </a:rPr>
              <a:t>System:</a:t>
            </a:r>
            <a:endParaRPr lang="en-GB" b="1" u="sng" dirty="0">
              <a:latin typeface="Arial" panose="020B0604020202020204" pitchFamily="34" charset="0"/>
              <a:cs typeface="Arial" panose="020B0604020202020204" pitchFamily="34" charset="0"/>
            </a:endParaRPr>
          </a:p>
        </p:txBody>
      </p:sp>
      <p:sp>
        <p:nvSpPr>
          <p:cNvPr id="4" name="TextBox 3"/>
          <p:cNvSpPr txBox="1"/>
          <p:nvPr/>
        </p:nvSpPr>
        <p:spPr>
          <a:xfrm>
            <a:off x="827584" y="2132856"/>
            <a:ext cx="3672408" cy="1754326"/>
          </a:xfrm>
          <a:prstGeom prst="rect">
            <a:avLst/>
          </a:prstGeom>
          <a:noFill/>
        </p:spPr>
        <p:txBody>
          <a:bodyPr wrap="square" rtlCol="0">
            <a:spAutoFit/>
          </a:bodyPr>
          <a:lstStyle/>
          <a:p>
            <a:r>
              <a:rPr lang="en-GB" dirty="0"/>
              <a:t>A</a:t>
            </a:r>
            <a:r>
              <a:rPr lang="en-GB" dirty="0" smtClean="0"/>
              <a:t>n electrical system in which all the electrical equipment is, or may be, electrically connected to a common source of electrical energy, and includes such source and such equipment.</a:t>
            </a:r>
            <a:endParaRPr lang="en-GB"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1473811"/>
            <a:ext cx="3528392" cy="30724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1"/>
          <p:cNvSpPr>
            <a:spLocks noGrp="1"/>
          </p:cNvSpPr>
          <p:nvPr>
            <p:ph type="title"/>
          </p:nvPr>
        </p:nvSpPr>
        <p:spPr>
          <a:xfrm>
            <a:off x="0" y="260648"/>
            <a:ext cx="9144000" cy="548640"/>
          </a:xfrm>
        </p:spPr>
        <p:txBody>
          <a:bodyPr/>
          <a:lstStyle/>
          <a:p>
            <a:pPr algn="ctr"/>
            <a:r>
              <a:rPr lang="en-GB" b="1" dirty="0">
                <a:latin typeface="Arial" panose="020B0604020202020204" pitchFamily="34" charset="0"/>
                <a:cs typeface="Arial" panose="020B0604020202020204" pitchFamily="34" charset="0"/>
              </a:rPr>
              <a:t>Electricity at work regulations 1989</a:t>
            </a:r>
          </a:p>
        </p:txBody>
      </p:sp>
    </p:spTree>
    <p:extLst>
      <p:ext uri="{BB962C8B-B14F-4D97-AF65-F5344CB8AC3E}">
        <p14:creationId xmlns:p14="http://schemas.microsoft.com/office/powerpoint/2010/main" val="2354389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2290"/>
                                        </p:tgtEl>
                                        <p:attrNameLst>
                                          <p:attrName>style.visibility</p:attrName>
                                        </p:attrNameLst>
                                      </p:cBhvr>
                                      <p:to>
                                        <p:strVal val="visible"/>
                                      </p:to>
                                    </p:set>
                                    <p:animEffect transition="in" filter="fade">
                                      <p:cBhvr>
                                        <p:cTn id="21" dur="1000"/>
                                        <p:tgtEl>
                                          <p:spTgt spid="12290"/>
                                        </p:tgtEl>
                                      </p:cBhvr>
                                    </p:animEffect>
                                    <p:anim calcmode="lin" valueType="num">
                                      <p:cBhvr>
                                        <p:cTn id="22" dur="1000" fill="hold"/>
                                        <p:tgtEl>
                                          <p:spTgt spid="12290"/>
                                        </p:tgtEl>
                                        <p:attrNameLst>
                                          <p:attrName>ppt_x</p:attrName>
                                        </p:attrNameLst>
                                      </p:cBhvr>
                                      <p:tavLst>
                                        <p:tav tm="0">
                                          <p:val>
                                            <p:strVal val="#ppt_x"/>
                                          </p:val>
                                        </p:tav>
                                        <p:tav tm="100000">
                                          <p:val>
                                            <p:strVal val="#ppt_x"/>
                                          </p:val>
                                        </p:tav>
                                      </p:tavLst>
                                    </p:anim>
                                    <p:anim calcmode="lin" valueType="num">
                                      <p:cBhvr>
                                        <p:cTn id="23" dur="1000" fill="hold"/>
                                        <p:tgtEl>
                                          <p:spTgt spid="122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20285" y="836712"/>
            <a:ext cx="1800200" cy="369332"/>
          </a:xfrm>
          <a:prstGeom prst="rect">
            <a:avLst/>
          </a:prstGeom>
          <a:noFill/>
        </p:spPr>
        <p:txBody>
          <a:bodyPr wrap="square" rtlCol="0">
            <a:spAutoFit/>
          </a:bodyPr>
          <a:lstStyle/>
          <a:p>
            <a:r>
              <a:rPr lang="en-GB" b="1" u="sng" dirty="0" smtClean="0">
                <a:solidFill>
                  <a:srgbClr val="C00000"/>
                </a:solidFill>
                <a:latin typeface="Arial" panose="020B0604020202020204" pitchFamily="34" charset="0"/>
                <a:cs typeface="Arial" panose="020B0604020202020204" pitchFamily="34" charset="0"/>
              </a:rPr>
              <a:t>Charged/Live</a:t>
            </a:r>
            <a:endParaRPr lang="en-GB" b="1" u="sng" dirty="0">
              <a:solidFill>
                <a:srgbClr val="C00000"/>
              </a:solidFill>
              <a:latin typeface="Arial" panose="020B0604020202020204" pitchFamily="34" charset="0"/>
              <a:cs typeface="Arial" panose="020B0604020202020204" pitchFamily="34" charset="0"/>
            </a:endParaRPr>
          </a:p>
        </p:txBody>
      </p:sp>
      <p:sp>
        <p:nvSpPr>
          <p:cNvPr id="4" name="TextBox 3"/>
          <p:cNvSpPr txBox="1"/>
          <p:nvPr/>
        </p:nvSpPr>
        <p:spPr>
          <a:xfrm>
            <a:off x="720284" y="1412776"/>
            <a:ext cx="7668140" cy="646331"/>
          </a:xfrm>
          <a:prstGeom prst="rect">
            <a:avLst/>
          </a:prstGeom>
          <a:noFill/>
        </p:spPr>
        <p:txBody>
          <a:bodyPr wrap="square" rtlCol="0">
            <a:spAutoFit/>
          </a:bodyPr>
          <a:lstStyle/>
          <a:p>
            <a:r>
              <a:rPr lang="en-GB" dirty="0" smtClean="0">
                <a:latin typeface="Arial" panose="020B0604020202020204" pitchFamily="34" charset="0"/>
                <a:cs typeface="Arial" panose="020B0604020202020204" pitchFamily="34" charset="0"/>
              </a:rPr>
              <a:t>The terms `</a:t>
            </a:r>
            <a:r>
              <a:rPr lang="en-GB" b="1" dirty="0" smtClean="0">
                <a:solidFill>
                  <a:srgbClr val="C00000"/>
                </a:solidFill>
                <a:latin typeface="Arial" panose="020B0604020202020204" pitchFamily="34" charset="0"/>
                <a:cs typeface="Arial" panose="020B0604020202020204" pitchFamily="34" charset="0"/>
              </a:rPr>
              <a:t>charged</a:t>
            </a:r>
            <a:r>
              <a:rPr lang="en-GB" dirty="0" smtClean="0">
                <a:latin typeface="Arial" panose="020B0604020202020204" pitchFamily="34" charset="0"/>
                <a:cs typeface="Arial" panose="020B0604020202020204" pitchFamily="34" charset="0"/>
              </a:rPr>
              <a:t>' and `</a:t>
            </a:r>
            <a:r>
              <a:rPr lang="en-GB" b="1" dirty="0" smtClean="0">
                <a:solidFill>
                  <a:srgbClr val="C00000"/>
                </a:solidFill>
                <a:latin typeface="Arial" panose="020B0604020202020204" pitchFamily="34" charset="0"/>
                <a:cs typeface="Arial" panose="020B0604020202020204" pitchFamily="34" charset="0"/>
              </a:rPr>
              <a:t>live</a:t>
            </a:r>
            <a:r>
              <a:rPr lang="en-GB" dirty="0" smtClean="0">
                <a:latin typeface="Arial" panose="020B0604020202020204" pitchFamily="34" charset="0"/>
                <a:cs typeface="Arial" panose="020B0604020202020204" pitchFamily="34" charset="0"/>
              </a:rPr>
              <a:t>' have different meanings; they are not defined in the Regulations so they take their ordinary meaning. </a:t>
            </a:r>
            <a:endParaRPr lang="en-GB" dirty="0">
              <a:latin typeface="Arial" panose="020B0604020202020204" pitchFamily="34" charset="0"/>
              <a:cs typeface="Arial" panose="020B0604020202020204" pitchFamily="34" charset="0"/>
            </a:endParaRPr>
          </a:p>
        </p:txBody>
      </p:sp>
      <p:sp>
        <p:nvSpPr>
          <p:cNvPr id="5" name="TextBox 4"/>
          <p:cNvSpPr txBox="1"/>
          <p:nvPr/>
        </p:nvSpPr>
        <p:spPr>
          <a:xfrm>
            <a:off x="732930" y="2140956"/>
            <a:ext cx="7655494" cy="646331"/>
          </a:xfrm>
          <a:prstGeom prst="rect">
            <a:avLst/>
          </a:prstGeom>
          <a:noFill/>
        </p:spPr>
        <p:txBody>
          <a:bodyPr wrap="square" rtlCol="0">
            <a:spAutoFit/>
          </a:bodyPr>
          <a:lstStyle/>
          <a:p>
            <a:r>
              <a:rPr lang="en-GB" b="1" dirty="0" smtClean="0">
                <a:solidFill>
                  <a:srgbClr val="C00000"/>
                </a:solidFill>
                <a:latin typeface="Arial" panose="020B0604020202020204" pitchFamily="34" charset="0"/>
                <a:cs typeface="Arial" panose="020B0604020202020204" pitchFamily="34" charset="0"/>
              </a:rPr>
              <a:t>Live</a:t>
            </a:r>
            <a:r>
              <a:rPr lang="en-GB" dirty="0">
                <a:latin typeface="Arial" panose="020B0604020202020204" pitchFamily="34" charset="0"/>
                <a:cs typeface="Arial" panose="020B0604020202020204" pitchFamily="34" charset="0"/>
              </a:rPr>
              <a:t> </a:t>
            </a:r>
            <a:r>
              <a:rPr lang="en-GB" dirty="0" smtClean="0">
                <a:latin typeface="Arial" panose="020B0604020202020204" pitchFamily="34" charset="0"/>
                <a:cs typeface="Arial" panose="020B0604020202020204" pitchFamily="34" charset="0"/>
              </a:rPr>
              <a:t>means that the item in question is at a voltage, by being connected to a source of electricity for example as in normal use. </a:t>
            </a:r>
            <a:endParaRPr lang="en-GB" dirty="0">
              <a:latin typeface="Arial" panose="020B0604020202020204" pitchFamily="34" charset="0"/>
              <a:cs typeface="Arial" panose="020B0604020202020204" pitchFamily="34" charset="0"/>
            </a:endParaRPr>
          </a:p>
        </p:txBody>
      </p:sp>
      <p:sp>
        <p:nvSpPr>
          <p:cNvPr id="6" name="TextBox 5"/>
          <p:cNvSpPr txBox="1"/>
          <p:nvPr/>
        </p:nvSpPr>
        <p:spPr>
          <a:xfrm>
            <a:off x="697154" y="2924944"/>
            <a:ext cx="7691270" cy="1477328"/>
          </a:xfrm>
          <a:prstGeom prst="rect">
            <a:avLst/>
          </a:prstGeom>
          <a:noFill/>
        </p:spPr>
        <p:txBody>
          <a:bodyPr wrap="square" rtlCol="0">
            <a:spAutoFit/>
          </a:bodyPr>
          <a:lstStyle/>
          <a:p>
            <a:r>
              <a:rPr lang="en-GB" b="1" dirty="0" smtClean="0">
                <a:solidFill>
                  <a:srgbClr val="C00000"/>
                </a:solidFill>
                <a:latin typeface="Arial" panose="020B0604020202020204" pitchFamily="34" charset="0"/>
                <a:cs typeface="Arial" panose="020B0604020202020204" pitchFamily="34" charset="0"/>
              </a:rPr>
              <a:t>Charged</a:t>
            </a:r>
            <a:r>
              <a:rPr lang="en-GB" dirty="0">
                <a:latin typeface="Arial" panose="020B0604020202020204" pitchFamily="34" charset="0"/>
                <a:cs typeface="Arial" panose="020B0604020202020204" pitchFamily="34" charset="0"/>
              </a:rPr>
              <a:t> </a:t>
            </a:r>
            <a:r>
              <a:rPr lang="en-GB" dirty="0" smtClean="0">
                <a:latin typeface="Arial" panose="020B0604020202020204" pitchFamily="34" charset="0"/>
                <a:cs typeface="Arial" panose="020B0604020202020204" pitchFamily="34" charset="0"/>
              </a:rPr>
              <a:t>means that the item has acquired a charge either because it is live or because it has become charged by other means such as by static or induction charging, or has retained or regained a charge due to capacitance effects - even though it may be disconnected from the rest of the system.</a:t>
            </a:r>
            <a:endParaRPr lang="en-GB" dirty="0">
              <a:latin typeface="Arial" panose="020B0604020202020204" pitchFamily="34" charset="0"/>
              <a:cs typeface="Arial" panose="020B0604020202020204" pitchFamily="34" charset="0"/>
            </a:endParaRPr>
          </a:p>
        </p:txBody>
      </p:sp>
      <p:pic>
        <p:nvPicPr>
          <p:cNvPr id="1331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45099" y="4077072"/>
            <a:ext cx="1462805" cy="20356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104" y="4221090"/>
            <a:ext cx="1528165" cy="18916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itle 1"/>
          <p:cNvSpPr>
            <a:spLocks noGrp="1"/>
          </p:cNvSpPr>
          <p:nvPr>
            <p:ph type="title"/>
          </p:nvPr>
        </p:nvSpPr>
        <p:spPr>
          <a:xfrm>
            <a:off x="0" y="260648"/>
            <a:ext cx="9144000" cy="548640"/>
          </a:xfrm>
        </p:spPr>
        <p:txBody>
          <a:bodyPr/>
          <a:lstStyle/>
          <a:p>
            <a:pPr algn="ctr"/>
            <a:r>
              <a:rPr lang="en-GB" b="1" dirty="0">
                <a:latin typeface="Arial" panose="020B0604020202020204" pitchFamily="34" charset="0"/>
                <a:cs typeface="Arial" panose="020B0604020202020204" pitchFamily="34" charset="0"/>
              </a:rPr>
              <a:t>Electricity at work regulations 1989</a:t>
            </a:r>
          </a:p>
        </p:txBody>
      </p:sp>
    </p:spTree>
    <p:extLst>
      <p:ext uri="{BB962C8B-B14F-4D97-AF65-F5344CB8AC3E}">
        <p14:creationId xmlns:p14="http://schemas.microsoft.com/office/powerpoint/2010/main" val="1373861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ppt_x"/>
                                          </p:val>
                                        </p:tav>
                                        <p:tav tm="100000">
                                          <p:val>
                                            <p:strVal val="#ppt_x"/>
                                          </p:val>
                                        </p:tav>
                                      </p:tavLst>
                                    </p:anim>
                                    <p:anim calcmode="lin" valueType="num">
                                      <p:cBhvr additive="base">
                                        <p:cTn id="8"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1000" fill="hold"/>
                                        <p:tgtEl>
                                          <p:spTgt spid="4"/>
                                        </p:tgtEl>
                                        <p:attrNameLst>
                                          <p:attrName>ppt_x</p:attrName>
                                        </p:attrNameLst>
                                      </p:cBhvr>
                                      <p:tavLst>
                                        <p:tav tm="0">
                                          <p:val>
                                            <p:strVal val="#ppt_x"/>
                                          </p:val>
                                        </p:tav>
                                        <p:tav tm="100000">
                                          <p:val>
                                            <p:strVal val="#ppt_x"/>
                                          </p:val>
                                        </p:tav>
                                      </p:tavLst>
                                    </p:anim>
                                    <p:anim calcmode="lin" valueType="num">
                                      <p:cBhvr additive="base">
                                        <p:cTn id="14"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1000" fill="hold"/>
                                        <p:tgtEl>
                                          <p:spTgt spid="5"/>
                                        </p:tgtEl>
                                        <p:attrNameLst>
                                          <p:attrName>ppt_x</p:attrName>
                                        </p:attrNameLst>
                                      </p:cBhvr>
                                      <p:tavLst>
                                        <p:tav tm="0">
                                          <p:val>
                                            <p:strVal val="#ppt_x"/>
                                          </p:val>
                                        </p:tav>
                                        <p:tav tm="100000">
                                          <p:val>
                                            <p:strVal val="#ppt_x"/>
                                          </p:val>
                                        </p:tav>
                                      </p:tavLst>
                                    </p:anim>
                                    <p:anim calcmode="lin" valueType="num">
                                      <p:cBhvr additive="base">
                                        <p:cTn id="20"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1000" fill="hold"/>
                                        <p:tgtEl>
                                          <p:spTgt spid="6"/>
                                        </p:tgtEl>
                                        <p:attrNameLst>
                                          <p:attrName>ppt_x</p:attrName>
                                        </p:attrNameLst>
                                      </p:cBhvr>
                                      <p:tavLst>
                                        <p:tav tm="0">
                                          <p:val>
                                            <p:strVal val="#ppt_x"/>
                                          </p:val>
                                        </p:tav>
                                        <p:tav tm="100000">
                                          <p:val>
                                            <p:strVal val="#ppt_x"/>
                                          </p:val>
                                        </p:tav>
                                      </p:tavLst>
                                    </p:anim>
                                    <p:anim calcmode="lin" valueType="num">
                                      <p:cBhvr additive="base">
                                        <p:cTn id="26"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3314"/>
                                        </p:tgtEl>
                                        <p:attrNameLst>
                                          <p:attrName>style.visibility</p:attrName>
                                        </p:attrNameLst>
                                      </p:cBhvr>
                                      <p:to>
                                        <p:strVal val="visible"/>
                                      </p:to>
                                    </p:set>
                                    <p:anim calcmode="lin" valueType="num">
                                      <p:cBhvr additive="base">
                                        <p:cTn id="31" dur="500" fill="hold"/>
                                        <p:tgtEl>
                                          <p:spTgt spid="13314"/>
                                        </p:tgtEl>
                                        <p:attrNameLst>
                                          <p:attrName>ppt_x</p:attrName>
                                        </p:attrNameLst>
                                      </p:cBhvr>
                                      <p:tavLst>
                                        <p:tav tm="0">
                                          <p:val>
                                            <p:strVal val="#ppt_x"/>
                                          </p:val>
                                        </p:tav>
                                        <p:tav tm="100000">
                                          <p:val>
                                            <p:strVal val="#ppt_x"/>
                                          </p:val>
                                        </p:tav>
                                      </p:tavLst>
                                    </p:anim>
                                    <p:anim calcmode="lin" valueType="num">
                                      <p:cBhvr additive="base">
                                        <p:cTn id="32" dur="500" fill="hold"/>
                                        <p:tgtEl>
                                          <p:spTgt spid="1331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3315"/>
                                        </p:tgtEl>
                                        <p:attrNameLst>
                                          <p:attrName>style.visibility</p:attrName>
                                        </p:attrNameLst>
                                      </p:cBhvr>
                                      <p:to>
                                        <p:strVal val="visible"/>
                                      </p:to>
                                    </p:set>
                                    <p:anim calcmode="lin" valueType="num">
                                      <p:cBhvr additive="base">
                                        <p:cTn id="37" dur="500" fill="hold"/>
                                        <p:tgtEl>
                                          <p:spTgt spid="13315"/>
                                        </p:tgtEl>
                                        <p:attrNameLst>
                                          <p:attrName>ppt_x</p:attrName>
                                        </p:attrNameLst>
                                      </p:cBhvr>
                                      <p:tavLst>
                                        <p:tav tm="0">
                                          <p:val>
                                            <p:strVal val="#ppt_x"/>
                                          </p:val>
                                        </p:tav>
                                        <p:tav tm="100000">
                                          <p:val>
                                            <p:strVal val="#ppt_x"/>
                                          </p:val>
                                        </p:tav>
                                      </p:tavLst>
                                    </p:anim>
                                    <p:anim calcmode="lin" valueType="num">
                                      <p:cBhvr additive="base">
                                        <p:cTn id="38" dur="500" fill="hold"/>
                                        <p:tgtEl>
                                          <p:spTgt spid="133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55576" y="1340768"/>
            <a:ext cx="1008112" cy="369332"/>
          </a:xfrm>
          <a:prstGeom prst="rect">
            <a:avLst/>
          </a:prstGeom>
          <a:noFill/>
        </p:spPr>
        <p:txBody>
          <a:bodyPr wrap="square" rtlCol="0">
            <a:spAutoFit/>
          </a:bodyPr>
          <a:lstStyle/>
          <a:p>
            <a:r>
              <a:rPr lang="en-GB" b="1" u="sng" dirty="0" smtClean="0">
                <a:latin typeface="Arial" panose="020B0604020202020204" pitchFamily="34" charset="0"/>
                <a:cs typeface="Arial" panose="020B0604020202020204" pitchFamily="34" charset="0"/>
              </a:rPr>
              <a:t>Dead:</a:t>
            </a:r>
            <a:endParaRPr lang="en-GB" b="1" u="sng" dirty="0">
              <a:latin typeface="Arial" panose="020B0604020202020204" pitchFamily="34" charset="0"/>
              <a:cs typeface="Arial" panose="020B0604020202020204" pitchFamily="34" charset="0"/>
            </a:endParaRPr>
          </a:p>
        </p:txBody>
      </p:sp>
      <p:sp>
        <p:nvSpPr>
          <p:cNvPr id="4" name="TextBox 3"/>
          <p:cNvSpPr txBox="1"/>
          <p:nvPr/>
        </p:nvSpPr>
        <p:spPr>
          <a:xfrm>
            <a:off x="755576" y="1988839"/>
            <a:ext cx="5400600" cy="1200329"/>
          </a:xfrm>
          <a:prstGeom prst="rect">
            <a:avLst/>
          </a:prstGeom>
          <a:noFill/>
        </p:spPr>
        <p:txBody>
          <a:bodyPr wrap="square" rtlCol="0">
            <a:spAutoFit/>
          </a:bodyPr>
          <a:lstStyle/>
          <a:p>
            <a:r>
              <a:rPr lang="en-GB" dirty="0" smtClean="0">
                <a:latin typeface="Arial" panose="020B0604020202020204" pitchFamily="34" charset="0"/>
                <a:cs typeface="Arial" panose="020B0604020202020204" pitchFamily="34" charset="0"/>
              </a:rPr>
              <a:t>The term `</a:t>
            </a:r>
            <a:r>
              <a:rPr lang="en-GB" b="1" u="sng" dirty="0" smtClean="0">
                <a:latin typeface="Arial" panose="020B0604020202020204" pitchFamily="34" charset="0"/>
                <a:cs typeface="Arial" panose="020B0604020202020204" pitchFamily="34" charset="0"/>
              </a:rPr>
              <a:t>dead</a:t>
            </a:r>
            <a:r>
              <a:rPr lang="en-GB" dirty="0" smtClean="0">
                <a:latin typeface="Arial" panose="020B0604020202020204" pitchFamily="34" charset="0"/>
                <a:cs typeface="Arial" panose="020B0604020202020204" pitchFamily="34" charset="0"/>
              </a:rPr>
              <a:t>' is not defined in the Regulations so it takes its ordinary meaning.  Thus, in the context of the Regulations, for a conductor to be `</a:t>
            </a:r>
            <a:r>
              <a:rPr lang="en-GB" b="1" u="sng" dirty="0" smtClean="0">
                <a:latin typeface="Arial" panose="020B0604020202020204" pitchFamily="34" charset="0"/>
                <a:cs typeface="Arial" panose="020B0604020202020204" pitchFamily="34" charset="0"/>
              </a:rPr>
              <a:t>dead</a:t>
            </a:r>
            <a:r>
              <a:rPr lang="en-GB" dirty="0" smtClean="0">
                <a:latin typeface="Arial" panose="020B0604020202020204" pitchFamily="34" charset="0"/>
                <a:cs typeface="Arial" panose="020B0604020202020204" pitchFamily="34" charset="0"/>
              </a:rPr>
              <a:t>' means that it is neither `</a:t>
            </a:r>
            <a:r>
              <a:rPr lang="en-GB" b="1" u="sng" dirty="0" smtClean="0">
                <a:solidFill>
                  <a:srgbClr val="C00000"/>
                </a:solidFill>
                <a:latin typeface="Arial" panose="020B0604020202020204" pitchFamily="34" charset="0"/>
                <a:cs typeface="Arial" panose="020B0604020202020204" pitchFamily="34" charset="0"/>
              </a:rPr>
              <a:t>live</a:t>
            </a:r>
            <a:r>
              <a:rPr lang="en-GB" dirty="0" smtClean="0">
                <a:latin typeface="Arial" panose="020B0604020202020204" pitchFamily="34" charset="0"/>
                <a:cs typeface="Arial" panose="020B0604020202020204" pitchFamily="34" charset="0"/>
              </a:rPr>
              <a:t>' nor `</a:t>
            </a:r>
            <a:r>
              <a:rPr lang="en-GB" b="1" u="sng" dirty="0" smtClean="0">
                <a:solidFill>
                  <a:srgbClr val="C00000"/>
                </a:solidFill>
                <a:latin typeface="Arial" panose="020B0604020202020204" pitchFamily="34" charset="0"/>
                <a:cs typeface="Arial" panose="020B0604020202020204" pitchFamily="34" charset="0"/>
              </a:rPr>
              <a:t>charged</a:t>
            </a:r>
            <a:r>
              <a:rPr lang="en-GB" dirty="0" smtClean="0">
                <a:latin typeface="Arial" panose="020B0604020202020204" pitchFamily="34" charset="0"/>
                <a:cs typeface="Arial" panose="020B0604020202020204" pitchFamily="34" charset="0"/>
              </a:rPr>
              <a:t>'.</a:t>
            </a:r>
            <a:endParaRPr lang="en-GB" dirty="0">
              <a:latin typeface="Arial" panose="020B0604020202020204" pitchFamily="34" charset="0"/>
              <a:cs typeface="Arial" panose="020B0604020202020204" pitchFamily="34" charset="0"/>
            </a:endParaRPr>
          </a:p>
        </p:txBody>
      </p:sp>
      <p:sp>
        <p:nvSpPr>
          <p:cNvPr id="6" name="Title 1"/>
          <p:cNvSpPr>
            <a:spLocks noGrp="1"/>
          </p:cNvSpPr>
          <p:nvPr>
            <p:ph type="title"/>
          </p:nvPr>
        </p:nvSpPr>
        <p:spPr>
          <a:xfrm>
            <a:off x="0" y="260648"/>
            <a:ext cx="9144000" cy="548640"/>
          </a:xfrm>
        </p:spPr>
        <p:txBody>
          <a:bodyPr/>
          <a:lstStyle/>
          <a:p>
            <a:pPr algn="ctr"/>
            <a:r>
              <a:rPr lang="en-GB" b="1" dirty="0">
                <a:latin typeface="Arial" panose="020B0604020202020204" pitchFamily="34" charset="0"/>
                <a:cs typeface="Arial" panose="020B0604020202020204" pitchFamily="34" charset="0"/>
              </a:rPr>
              <a:t>Electricity at work regulations 1989</a:t>
            </a:r>
          </a:p>
        </p:txBody>
      </p:sp>
    </p:spTree>
    <p:extLst>
      <p:ext uri="{BB962C8B-B14F-4D97-AF65-F5344CB8AC3E}">
        <p14:creationId xmlns:p14="http://schemas.microsoft.com/office/powerpoint/2010/main" val="3180150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ppt_x"/>
                                          </p:val>
                                        </p:tav>
                                        <p:tav tm="100000">
                                          <p:val>
                                            <p:strVal val="#ppt_x"/>
                                          </p:val>
                                        </p:tav>
                                      </p:tavLst>
                                    </p:anim>
                                    <p:anim calcmode="lin" valueType="num">
                                      <p:cBhvr additive="base">
                                        <p:cTn id="8"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1631333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latin typeface="Arial" panose="020B0604020202020204" pitchFamily="34" charset="0"/>
                <a:cs typeface="Arial" panose="020B0604020202020204" pitchFamily="34" charset="0"/>
              </a:rPr>
              <a:t>Electricity at work regulations 1989</a:t>
            </a:r>
            <a:endParaRPr lang="en-GB" b="1" dirty="0">
              <a:latin typeface="Arial" panose="020B0604020202020204" pitchFamily="34" charset="0"/>
              <a:cs typeface="Arial" panose="020B0604020202020204" pitchFamily="34" charset="0"/>
            </a:endParaRPr>
          </a:p>
        </p:txBody>
      </p:sp>
      <p:sp>
        <p:nvSpPr>
          <p:cNvPr id="3" name="Text Placeholder 2"/>
          <p:cNvSpPr>
            <a:spLocks noGrp="1"/>
          </p:cNvSpPr>
          <p:nvPr>
            <p:ph type="body" idx="1"/>
          </p:nvPr>
        </p:nvSpPr>
        <p:spPr/>
        <p:txBody>
          <a:bodyPr/>
          <a:lstStyle/>
          <a:p>
            <a:r>
              <a:rPr lang="en-GB" dirty="0" smtClean="0">
                <a:latin typeface="Arial" panose="020B0604020202020204" pitchFamily="34" charset="0"/>
                <a:cs typeface="Arial" panose="020B0604020202020204" pitchFamily="34" charset="0"/>
              </a:rPr>
              <a:t>Summary of the regulations</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905511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latin typeface="Arial" panose="020B0604020202020204" pitchFamily="34" charset="0"/>
                <a:cs typeface="Arial" panose="020B0604020202020204" pitchFamily="34" charset="0"/>
              </a:rPr>
              <a:t>Learning Outcomes</a:t>
            </a:r>
          </a:p>
        </p:txBody>
      </p:sp>
      <p:sp>
        <p:nvSpPr>
          <p:cNvPr id="3" name="TextBox 2"/>
          <p:cNvSpPr txBox="1"/>
          <p:nvPr/>
        </p:nvSpPr>
        <p:spPr>
          <a:xfrm>
            <a:off x="611560" y="1259468"/>
            <a:ext cx="7920880" cy="2031325"/>
          </a:xfrm>
          <a:prstGeom prst="rect">
            <a:avLst/>
          </a:prstGeom>
          <a:noFill/>
        </p:spPr>
        <p:txBody>
          <a:bodyPr wrap="square" rtlCol="0">
            <a:spAutoFit/>
          </a:bodyPr>
          <a:lstStyle/>
          <a:p>
            <a:r>
              <a:rPr lang="en-GB" dirty="0" smtClean="0">
                <a:latin typeface="Arial" panose="020B0604020202020204" pitchFamily="34" charset="0"/>
                <a:cs typeface="Arial" panose="020B0604020202020204" pitchFamily="34" charset="0"/>
              </a:rPr>
              <a:t>At the end of this session you should be able to:</a:t>
            </a:r>
          </a:p>
          <a:p>
            <a:endParaRPr lang="en-GB" dirty="0">
              <a:latin typeface="Arial" panose="020B0604020202020204" pitchFamily="34" charset="0"/>
              <a:cs typeface="Arial" panose="020B0604020202020204" pitchFamily="34" charset="0"/>
            </a:endParaRPr>
          </a:p>
          <a:p>
            <a:pPr marL="342900" indent="-342900">
              <a:buFont typeface="+mj-lt"/>
              <a:buAutoNum type="arabicPeriod"/>
            </a:pPr>
            <a:r>
              <a:rPr lang="en-GB" dirty="0" smtClean="0">
                <a:latin typeface="Arial" panose="020B0604020202020204" pitchFamily="34" charset="0"/>
                <a:cs typeface="Arial" panose="020B0604020202020204" pitchFamily="34" charset="0"/>
              </a:rPr>
              <a:t>State which Electricity at Work Regulations 1989 are </a:t>
            </a:r>
            <a:r>
              <a:rPr lang="en-GB" b="1" dirty="0" smtClean="0">
                <a:latin typeface="Arial" panose="020B0604020202020204" pitchFamily="34" charset="0"/>
                <a:cs typeface="Arial" panose="020B0604020202020204" pitchFamily="34" charset="0"/>
              </a:rPr>
              <a:t>Absolute</a:t>
            </a:r>
            <a:r>
              <a:rPr lang="en-GB" dirty="0" smtClean="0">
                <a:latin typeface="Arial" panose="020B0604020202020204" pitchFamily="34" charset="0"/>
                <a:cs typeface="Arial" panose="020B0604020202020204" pitchFamily="34" charset="0"/>
              </a:rPr>
              <a:t> or </a:t>
            </a:r>
            <a:r>
              <a:rPr lang="en-GB" b="1" dirty="0" smtClean="0">
                <a:latin typeface="Arial" panose="020B0604020202020204" pitchFamily="34" charset="0"/>
                <a:cs typeface="Arial" panose="020B0604020202020204" pitchFamily="34" charset="0"/>
              </a:rPr>
              <a:t>Reasonably Practical</a:t>
            </a:r>
            <a:r>
              <a:rPr lang="en-GB" dirty="0" smtClean="0">
                <a:latin typeface="Arial" panose="020B0604020202020204" pitchFamily="34" charset="0"/>
                <a:cs typeface="Arial" panose="020B0604020202020204" pitchFamily="34" charset="0"/>
              </a:rPr>
              <a:t>.</a:t>
            </a:r>
          </a:p>
          <a:p>
            <a:pPr marL="342900" indent="-342900">
              <a:buFont typeface="+mj-lt"/>
              <a:buAutoNum type="arabicPeriod"/>
            </a:pPr>
            <a:endParaRPr lang="en-GB" dirty="0" smtClean="0">
              <a:latin typeface="Arial" panose="020B0604020202020204" pitchFamily="34" charset="0"/>
              <a:cs typeface="Arial" panose="020B0604020202020204" pitchFamily="34" charset="0"/>
            </a:endParaRPr>
          </a:p>
          <a:p>
            <a:pPr marL="342900" indent="-342900">
              <a:buFont typeface="+mj-lt"/>
              <a:buAutoNum type="arabicPeriod"/>
            </a:pPr>
            <a:r>
              <a:rPr lang="en-GB" dirty="0" smtClean="0">
                <a:latin typeface="Arial" panose="020B0604020202020204" pitchFamily="34" charset="0"/>
                <a:cs typeface="Arial" panose="020B0604020202020204" pitchFamily="34" charset="0"/>
              </a:rPr>
              <a:t>Be able to explain their use and importance within the electrical industry.</a:t>
            </a:r>
          </a:p>
          <a:p>
            <a:pPr marL="342900" indent="-342900">
              <a:buFont typeface="+mj-lt"/>
              <a:buAutoNum type="arabicPeriod"/>
            </a:pP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619432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3568" y="1052736"/>
            <a:ext cx="1656184" cy="369332"/>
          </a:xfrm>
          <a:prstGeom prst="rect">
            <a:avLst/>
          </a:prstGeom>
          <a:noFill/>
        </p:spPr>
        <p:txBody>
          <a:bodyPr wrap="square" rtlCol="0">
            <a:spAutoFit/>
          </a:bodyPr>
          <a:lstStyle/>
          <a:p>
            <a:r>
              <a:rPr lang="en-GB" b="1" u="sng" dirty="0" smtClean="0">
                <a:solidFill>
                  <a:srgbClr val="0070C0"/>
                </a:solidFill>
                <a:latin typeface="Arial" panose="020B0604020202020204" pitchFamily="34" charset="0"/>
                <a:cs typeface="Arial" panose="020B0604020202020204" pitchFamily="34" charset="0"/>
              </a:rPr>
              <a:t>Regulation 3:</a:t>
            </a:r>
            <a:endParaRPr lang="en-GB" b="1" u="sng" dirty="0">
              <a:solidFill>
                <a:srgbClr val="0070C0"/>
              </a:solidFill>
              <a:latin typeface="Arial" panose="020B0604020202020204" pitchFamily="34" charset="0"/>
              <a:cs typeface="Arial" panose="020B0604020202020204" pitchFamily="34" charset="0"/>
            </a:endParaRPr>
          </a:p>
        </p:txBody>
      </p:sp>
      <p:sp>
        <p:nvSpPr>
          <p:cNvPr id="4" name="TextBox 3"/>
          <p:cNvSpPr txBox="1"/>
          <p:nvPr/>
        </p:nvSpPr>
        <p:spPr>
          <a:xfrm>
            <a:off x="683568" y="1988840"/>
            <a:ext cx="3240360" cy="369332"/>
          </a:xfrm>
          <a:prstGeom prst="rect">
            <a:avLst/>
          </a:prstGeom>
          <a:noFill/>
        </p:spPr>
        <p:txBody>
          <a:bodyPr wrap="square" rtlCol="0">
            <a:spAutoFit/>
          </a:bodyPr>
          <a:lstStyle/>
          <a:p>
            <a:r>
              <a:rPr lang="en-GB" dirty="0" smtClean="0">
                <a:latin typeface="Arial" panose="020B0604020202020204" pitchFamily="34" charset="0"/>
                <a:cs typeface="Arial" panose="020B0604020202020204" pitchFamily="34" charset="0"/>
              </a:rPr>
              <a:t>Places duties on </a:t>
            </a:r>
            <a:r>
              <a:rPr lang="en-GB" u="sng" dirty="0" smtClean="0">
                <a:solidFill>
                  <a:srgbClr val="0070C0"/>
                </a:solidFill>
                <a:latin typeface="Arial" panose="020B0604020202020204" pitchFamily="34" charset="0"/>
                <a:cs typeface="Arial" panose="020B0604020202020204" pitchFamily="34" charset="0"/>
              </a:rPr>
              <a:t>employers</a:t>
            </a:r>
            <a:r>
              <a:rPr lang="en-GB" dirty="0" smtClean="0">
                <a:latin typeface="Arial" panose="020B0604020202020204" pitchFamily="34" charset="0"/>
                <a:cs typeface="Arial" panose="020B0604020202020204" pitchFamily="34" charset="0"/>
              </a:rPr>
              <a:t>, </a:t>
            </a:r>
            <a:endParaRPr lang="en-GB" dirty="0">
              <a:latin typeface="Arial" panose="020B0604020202020204" pitchFamily="34" charset="0"/>
              <a:cs typeface="Arial" panose="020B0604020202020204" pitchFamily="34" charset="0"/>
            </a:endParaRPr>
          </a:p>
        </p:txBody>
      </p:sp>
      <p:sp>
        <p:nvSpPr>
          <p:cNvPr id="5" name="TextBox 4"/>
          <p:cNvSpPr txBox="1"/>
          <p:nvPr/>
        </p:nvSpPr>
        <p:spPr>
          <a:xfrm>
            <a:off x="2339752" y="1052736"/>
            <a:ext cx="6192688" cy="369332"/>
          </a:xfrm>
          <a:prstGeom prst="rect">
            <a:avLst/>
          </a:prstGeom>
          <a:noFill/>
        </p:spPr>
        <p:txBody>
          <a:bodyPr wrap="square" rtlCol="0">
            <a:spAutoFit/>
          </a:bodyPr>
          <a:lstStyle/>
          <a:p>
            <a:r>
              <a:rPr lang="en-GB" dirty="0" smtClean="0">
                <a:solidFill>
                  <a:srgbClr val="0070C0"/>
                </a:solidFill>
                <a:latin typeface="Arial" panose="020B0604020202020204" pitchFamily="34" charset="0"/>
                <a:cs typeface="Arial" panose="020B0604020202020204" pitchFamily="34" charset="0"/>
              </a:rPr>
              <a:t>Persons on whom duties are imposed by these regulations.</a:t>
            </a:r>
            <a:endParaRPr lang="en-GB" dirty="0">
              <a:solidFill>
                <a:srgbClr val="0070C0"/>
              </a:solidFill>
              <a:latin typeface="Arial" panose="020B0604020202020204" pitchFamily="34" charset="0"/>
              <a:cs typeface="Arial" panose="020B0604020202020204" pitchFamily="34" charset="0"/>
            </a:endParaRPr>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815" y="2636912"/>
            <a:ext cx="246697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2295" y="2706592"/>
            <a:ext cx="1368152" cy="17084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1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70038" y="2636115"/>
            <a:ext cx="1935659" cy="19356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3746554" y="1988840"/>
            <a:ext cx="1329501" cy="369332"/>
          </a:xfrm>
          <a:prstGeom prst="rect">
            <a:avLst/>
          </a:prstGeom>
          <a:noFill/>
        </p:spPr>
        <p:txBody>
          <a:bodyPr wrap="square" rtlCol="0">
            <a:spAutoFit/>
          </a:bodyPr>
          <a:lstStyle/>
          <a:p>
            <a:r>
              <a:rPr lang="en-GB" u="sng" dirty="0" smtClean="0">
                <a:solidFill>
                  <a:srgbClr val="0070C0"/>
                </a:solidFill>
                <a:latin typeface="Arial" panose="020B0604020202020204" pitchFamily="34" charset="0"/>
                <a:cs typeface="Arial" panose="020B0604020202020204" pitchFamily="34" charset="0"/>
              </a:rPr>
              <a:t>employees</a:t>
            </a:r>
            <a:endParaRPr lang="en-GB" u="sng" dirty="0">
              <a:solidFill>
                <a:srgbClr val="0070C0"/>
              </a:solidFill>
              <a:latin typeface="Arial" panose="020B0604020202020204" pitchFamily="34" charset="0"/>
              <a:cs typeface="Arial" panose="020B0604020202020204" pitchFamily="34" charset="0"/>
            </a:endParaRPr>
          </a:p>
        </p:txBody>
      </p:sp>
      <p:sp>
        <p:nvSpPr>
          <p:cNvPr id="7" name="TextBox 6"/>
          <p:cNvSpPr txBox="1"/>
          <p:nvPr/>
        </p:nvSpPr>
        <p:spPr>
          <a:xfrm>
            <a:off x="4988273" y="1988840"/>
            <a:ext cx="3184127" cy="369332"/>
          </a:xfrm>
          <a:prstGeom prst="rect">
            <a:avLst/>
          </a:prstGeom>
          <a:noFill/>
        </p:spPr>
        <p:txBody>
          <a:bodyPr wrap="square" rtlCol="0">
            <a:spAutoFit/>
          </a:bodyPr>
          <a:lstStyle/>
          <a:p>
            <a:r>
              <a:rPr lang="en-GB" dirty="0" smtClean="0">
                <a:latin typeface="Arial" panose="020B0604020202020204" pitchFamily="34" charset="0"/>
                <a:cs typeface="Arial" panose="020B0604020202020204" pitchFamily="34" charset="0"/>
              </a:rPr>
              <a:t>and the </a:t>
            </a:r>
            <a:r>
              <a:rPr lang="en-GB" u="sng" dirty="0" smtClean="0">
                <a:solidFill>
                  <a:srgbClr val="0070C0"/>
                </a:solidFill>
                <a:latin typeface="Arial" panose="020B0604020202020204" pitchFamily="34" charset="0"/>
                <a:cs typeface="Arial" panose="020B0604020202020204" pitchFamily="34" charset="0"/>
              </a:rPr>
              <a:t>self-employed</a:t>
            </a:r>
            <a:r>
              <a:rPr lang="en-GB" dirty="0" smtClean="0">
                <a:latin typeface="Arial" panose="020B0604020202020204" pitchFamily="34" charset="0"/>
                <a:cs typeface="Arial" panose="020B0604020202020204" pitchFamily="34" charset="0"/>
              </a:rPr>
              <a:t>.</a:t>
            </a:r>
            <a:endParaRPr lang="en-GB" dirty="0">
              <a:latin typeface="Arial" panose="020B0604020202020204" pitchFamily="34" charset="0"/>
              <a:cs typeface="Arial" panose="020B0604020202020204" pitchFamily="34" charset="0"/>
            </a:endParaRPr>
          </a:p>
        </p:txBody>
      </p:sp>
      <p:sp>
        <p:nvSpPr>
          <p:cNvPr id="8" name="TextBox 7"/>
          <p:cNvSpPr txBox="1"/>
          <p:nvPr/>
        </p:nvSpPr>
        <p:spPr>
          <a:xfrm>
            <a:off x="2882166" y="4591843"/>
            <a:ext cx="3250245" cy="369332"/>
          </a:xfrm>
          <a:prstGeom prst="rect">
            <a:avLst/>
          </a:prstGeom>
          <a:noFill/>
        </p:spPr>
        <p:txBody>
          <a:bodyPr wrap="square" rtlCol="0">
            <a:spAutoFit/>
          </a:bodyPr>
          <a:lstStyle/>
          <a:p>
            <a:pPr algn="ctr"/>
            <a:r>
              <a:rPr lang="en-GB" dirty="0">
                <a:latin typeface="Arial" panose="020B0604020202020204" pitchFamily="34" charset="0"/>
                <a:cs typeface="Arial" panose="020B0604020202020204" pitchFamily="34" charset="0"/>
              </a:rPr>
              <a:t>K</a:t>
            </a:r>
            <a:r>
              <a:rPr lang="en-GB" dirty="0" smtClean="0">
                <a:latin typeface="Arial" panose="020B0604020202020204" pitchFamily="34" charset="0"/>
                <a:cs typeface="Arial" panose="020B0604020202020204" pitchFamily="34" charset="0"/>
              </a:rPr>
              <a:t>nown as </a:t>
            </a:r>
            <a:r>
              <a:rPr lang="en-GB" b="1" dirty="0" smtClean="0">
                <a:latin typeface="Arial" panose="020B0604020202020204" pitchFamily="34" charset="0"/>
                <a:cs typeface="Arial" panose="020B0604020202020204" pitchFamily="34" charset="0"/>
              </a:rPr>
              <a:t>DUTY HOLDERS</a:t>
            </a:r>
            <a:endParaRPr lang="en-GB" b="1" dirty="0">
              <a:latin typeface="Arial" panose="020B0604020202020204" pitchFamily="34" charset="0"/>
              <a:cs typeface="Arial" panose="020B0604020202020204" pitchFamily="34" charset="0"/>
            </a:endParaRPr>
          </a:p>
        </p:txBody>
      </p:sp>
      <p:sp>
        <p:nvSpPr>
          <p:cNvPr id="13" name="Title 1"/>
          <p:cNvSpPr>
            <a:spLocks noGrp="1"/>
          </p:cNvSpPr>
          <p:nvPr>
            <p:ph type="title"/>
          </p:nvPr>
        </p:nvSpPr>
        <p:spPr>
          <a:xfrm>
            <a:off x="0" y="260648"/>
            <a:ext cx="9144000" cy="548640"/>
          </a:xfrm>
        </p:spPr>
        <p:txBody>
          <a:bodyPr/>
          <a:lstStyle/>
          <a:p>
            <a:pPr algn="ctr"/>
            <a:r>
              <a:rPr lang="en-GB" b="1" dirty="0">
                <a:latin typeface="Arial" panose="020B0604020202020204" pitchFamily="34" charset="0"/>
                <a:cs typeface="Arial" panose="020B0604020202020204" pitchFamily="34" charset="0"/>
              </a:rPr>
              <a:t>Electricity at work regulations 1989</a:t>
            </a:r>
          </a:p>
        </p:txBody>
      </p:sp>
    </p:spTree>
    <p:extLst>
      <p:ext uri="{BB962C8B-B14F-4D97-AF65-F5344CB8AC3E}">
        <p14:creationId xmlns:p14="http://schemas.microsoft.com/office/powerpoint/2010/main" val="1910988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10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7410"/>
                                        </p:tgtEl>
                                        <p:attrNameLst>
                                          <p:attrName>style.visibility</p:attrName>
                                        </p:attrNameLst>
                                      </p:cBhvr>
                                      <p:to>
                                        <p:strVal val="visible"/>
                                      </p:to>
                                    </p:set>
                                    <p:animEffect transition="in" filter="fade">
                                      <p:cBhvr>
                                        <p:cTn id="24" dur="1000"/>
                                        <p:tgtEl>
                                          <p:spTgt spid="17410"/>
                                        </p:tgtEl>
                                      </p:cBhvr>
                                    </p:animEffect>
                                    <p:anim calcmode="lin" valueType="num">
                                      <p:cBhvr>
                                        <p:cTn id="25" dur="1000" fill="hold"/>
                                        <p:tgtEl>
                                          <p:spTgt spid="17410"/>
                                        </p:tgtEl>
                                        <p:attrNameLst>
                                          <p:attrName>ppt_x</p:attrName>
                                        </p:attrNameLst>
                                      </p:cBhvr>
                                      <p:tavLst>
                                        <p:tav tm="0">
                                          <p:val>
                                            <p:strVal val="#ppt_x"/>
                                          </p:val>
                                        </p:tav>
                                        <p:tav tm="100000">
                                          <p:val>
                                            <p:strVal val="#ppt_x"/>
                                          </p:val>
                                        </p:tav>
                                      </p:tavLst>
                                    </p:anim>
                                    <p:anim calcmode="lin" valueType="num">
                                      <p:cBhvr>
                                        <p:cTn id="26" dur="1000" fill="hold"/>
                                        <p:tgtEl>
                                          <p:spTgt spid="17410"/>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1000" fill="hold"/>
                                        <p:tgtEl>
                                          <p:spTgt spid="6"/>
                                        </p:tgtEl>
                                        <p:attrNameLst>
                                          <p:attrName>ppt_x</p:attrName>
                                        </p:attrNameLst>
                                      </p:cBhvr>
                                      <p:tavLst>
                                        <p:tav tm="0">
                                          <p:val>
                                            <p:strVal val="#ppt_x"/>
                                          </p:val>
                                        </p:tav>
                                        <p:tav tm="100000">
                                          <p:val>
                                            <p:strVal val="#ppt_x"/>
                                          </p:val>
                                        </p:tav>
                                      </p:tavLst>
                                    </p:anim>
                                    <p:anim calcmode="lin" valueType="num">
                                      <p:cBhvr additive="base">
                                        <p:cTn id="32"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7412"/>
                                        </p:tgtEl>
                                        <p:attrNameLst>
                                          <p:attrName>style.visibility</p:attrName>
                                        </p:attrNameLst>
                                      </p:cBhvr>
                                      <p:to>
                                        <p:strVal val="visible"/>
                                      </p:to>
                                    </p:set>
                                    <p:anim calcmode="lin" valueType="num">
                                      <p:cBhvr additive="base">
                                        <p:cTn id="37" dur="500" fill="hold"/>
                                        <p:tgtEl>
                                          <p:spTgt spid="17412"/>
                                        </p:tgtEl>
                                        <p:attrNameLst>
                                          <p:attrName>ppt_x</p:attrName>
                                        </p:attrNameLst>
                                      </p:cBhvr>
                                      <p:tavLst>
                                        <p:tav tm="0">
                                          <p:val>
                                            <p:strVal val="#ppt_x"/>
                                          </p:val>
                                        </p:tav>
                                        <p:tav tm="100000">
                                          <p:val>
                                            <p:strVal val="#ppt_x"/>
                                          </p:val>
                                        </p:tav>
                                      </p:tavLst>
                                    </p:anim>
                                    <p:anim calcmode="lin" valueType="num">
                                      <p:cBhvr additive="base">
                                        <p:cTn id="38" dur="500" fill="hold"/>
                                        <p:tgtEl>
                                          <p:spTgt spid="1741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circle(in)">
                                      <p:cBhvr>
                                        <p:cTn id="43" dur="1000"/>
                                        <p:tgtEl>
                                          <p:spTgt spid="7"/>
                                        </p:tgtEl>
                                      </p:cBhvr>
                                    </p:animEffect>
                                  </p:childTnLst>
                                </p:cTn>
                              </p:par>
                            </p:childTnLst>
                          </p:cTn>
                        </p:par>
                      </p:childTnLst>
                    </p:cTn>
                  </p:par>
                  <p:par>
                    <p:cTn id="44" fill="hold">
                      <p:stCondLst>
                        <p:cond delay="indefinite"/>
                      </p:stCondLst>
                      <p:childTnLst>
                        <p:par>
                          <p:cTn id="45" fill="hold">
                            <p:stCondLst>
                              <p:cond delay="0"/>
                            </p:stCondLst>
                            <p:childTnLst>
                              <p:par>
                                <p:cTn id="46" presetID="6" presetClass="entr" presetSubtype="16" fill="hold" nodeType="clickEffect">
                                  <p:stCondLst>
                                    <p:cond delay="0"/>
                                  </p:stCondLst>
                                  <p:childTnLst>
                                    <p:set>
                                      <p:cBhvr>
                                        <p:cTn id="47" dur="1" fill="hold">
                                          <p:stCondLst>
                                            <p:cond delay="0"/>
                                          </p:stCondLst>
                                        </p:cTn>
                                        <p:tgtEl>
                                          <p:spTgt spid="17411"/>
                                        </p:tgtEl>
                                        <p:attrNameLst>
                                          <p:attrName>style.visibility</p:attrName>
                                        </p:attrNameLst>
                                      </p:cBhvr>
                                      <p:to>
                                        <p:strVal val="visible"/>
                                      </p:to>
                                    </p:set>
                                    <p:animEffect transition="in" filter="circle(in)">
                                      <p:cBhvr>
                                        <p:cTn id="48" dur="2000"/>
                                        <p:tgtEl>
                                          <p:spTgt spid="17411"/>
                                        </p:tgtEl>
                                      </p:cBhvr>
                                    </p:animEffect>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additive="base">
                                        <p:cTn id="53" dur="1000" fill="hold"/>
                                        <p:tgtEl>
                                          <p:spTgt spid="8"/>
                                        </p:tgtEl>
                                        <p:attrNameLst>
                                          <p:attrName>ppt_x</p:attrName>
                                        </p:attrNameLst>
                                      </p:cBhvr>
                                      <p:tavLst>
                                        <p:tav tm="0">
                                          <p:val>
                                            <p:strVal val="#ppt_x"/>
                                          </p:val>
                                        </p:tav>
                                        <p:tav tm="100000">
                                          <p:val>
                                            <p:strVal val="#ppt_x"/>
                                          </p:val>
                                        </p:tav>
                                      </p:tavLst>
                                    </p:anim>
                                    <p:anim calcmode="lin" valueType="num">
                                      <p:cBhvr additive="base">
                                        <p:cTn id="54"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7"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3568" y="1052736"/>
            <a:ext cx="1656184" cy="369332"/>
          </a:xfrm>
          <a:prstGeom prst="rect">
            <a:avLst/>
          </a:prstGeom>
          <a:noFill/>
        </p:spPr>
        <p:txBody>
          <a:bodyPr wrap="square" rtlCol="0">
            <a:spAutoFit/>
          </a:bodyPr>
          <a:lstStyle/>
          <a:p>
            <a:r>
              <a:rPr lang="en-GB" b="1" u="sng" dirty="0" smtClean="0">
                <a:solidFill>
                  <a:srgbClr val="0070C0"/>
                </a:solidFill>
                <a:latin typeface="Arial" panose="020B0604020202020204" pitchFamily="34" charset="0"/>
                <a:cs typeface="Arial" panose="020B0604020202020204" pitchFamily="34" charset="0"/>
              </a:rPr>
              <a:t>Regulation 4:</a:t>
            </a:r>
            <a:endParaRPr lang="en-GB" b="1" u="sng" dirty="0">
              <a:solidFill>
                <a:srgbClr val="0070C0"/>
              </a:solidFill>
              <a:latin typeface="Arial" panose="020B0604020202020204" pitchFamily="34" charset="0"/>
              <a:cs typeface="Arial" panose="020B0604020202020204" pitchFamily="34" charset="0"/>
            </a:endParaRPr>
          </a:p>
        </p:txBody>
      </p:sp>
      <p:sp>
        <p:nvSpPr>
          <p:cNvPr id="4" name="TextBox 3"/>
          <p:cNvSpPr txBox="1"/>
          <p:nvPr/>
        </p:nvSpPr>
        <p:spPr>
          <a:xfrm>
            <a:off x="2339752" y="1068225"/>
            <a:ext cx="5328592" cy="369332"/>
          </a:xfrm>
          <a:prstGeom prst="rect">
            <a:avLst/>
          </a:prstGeom>
          <a:noFill/>
        </p:spPr>
        <p:txBody>
          <a:bodyPr wrap="square" rtlCol="0">
            <a:spAutoFit/>
          </a:bodyPr>
          <a:lstStyle/>
          <a:p>
            <a:r>
              <a:rPr lang="en-GB" dirty="0" smtClean="0">
                <a:solidFill>
                  <a:srgbClr val="0070C0"/>
                </a:solidFill>
                <a:latin typeface="Arial" panose="020B0604020202020204" pitchFamily="34" charset="0"/>
                <a:cs typeface="Arial" panose="020B0604020202020204" pitchFamily="34" charset="0"/>
              </a:rPr>
              <a:t>Systems, work activities and protective equipment.</a:t>
            </a:r>
            <a:endParaRPr lang="en-GB" dirty="0">
              <a:solidFill>
                <a:srgbClr val="0070C0"/>
              </a:solidFill>
              <a:latin typeface="Arial" panose="020B0604020202020204" pitchFamily="34" charset="0"/>
              <a:cs typeface="Arial" panose="020B0604020202020204" pitchFamily="34" charset="0"/>
            </a:endParaRPr>
          </a:p>
        </p:txBody>
      </p:sp>
      <p:sp>
        <p:nvSpPr>
          <p:cNvPr id="5" name="TextBox 4"/>
          <p:cNvSpPr txBox="1"/>
          <p:nvPr/>
        </p:nvSpPr>
        <p:spPr>
          <a:xfrm>
            <a:off x="670031" y="1628800"/>
            <a:ext cx="7776864" cy="1200329"/>
          </a:xfrm>
          <a:prstGeom prst="rect">
            <a:avLst/>
          </a:prstGeom>
          <a:noFill/>
        </p:spPr>
        <p:txBody>
          <a:bodyPr wrap="square" rtlCol="0">
            <a:spAutoFit/>
          </a:bodyPr>
          <a:lstStyle/>
          <a:p>
            <a:r>
              <a:rPr lang="en-GB" dirty="0" smtClean="0">
                <a:latin typeface="Arial" panose="020B0604020202020204" pitchFamily="34" charset="0"/>
                <a:cs typeface="Arial" panose="020B0604020202020204" pitchFamily="34" charset="0"/>
              </a:rPr>
              <a:t>Requires electrical systems and equipment to be constructed so that persons are not exposed to </a:t>
            </a:r>
            <a:r>
              <a:rPr lang="en-GB" b="1" dirty="0" smtClean="0">
                <a:solidFill>
                  <a:srgbClr val="FF0000"/>
                </a:solidFill>
                <a:latin typeface="Arial" panose="020B0604020202020204" pitchFamily="34" charset="0"/>
                <a:cs typeface="Arial" panose="020B0604020202020204" pitchFamily="34" charset="0"/>
              </a:rPr>
              <a:t>DANGER</a:t>
            </a:r>
            <a:r>
              <a:rPr lang="en-GB" dirty="0" smtClean="0">
                <a:latin typeface="Arial" panose="020B0604020202020204" pitchFamily="34" charset="0"/>
                <a:cs typeface="Arial" panose="020B0604020202020204" pitchFamily="34" charset="0"/>
              </a:rPr>
              <a:t>.  This requires account to be taken of the environment in which the system will operate, the protective devices installed and how testing and maintenance should be carried out.</a:t>
            </a:r>
            <a:endParaRPr lang="en-GB" dirty="0">
              <a:latin typeface="Arial" panose="020B0604020202020204" pitchFamily="34" charset="0"/>
              <a:cs typeface="Arial" panose="020B0604020202020204" pitchFamily="34" charset="0"/>
            </a:endParaRPr>
          </a:p>
        </p:txBody>
      </p:sp>
      <p:sp>
        <p:nvSpPr>
          <p:cNvPr id="6" name="TextBox 5"/>
          <p:cNvSpPr txBox="1"/>
          <p:nvPr/>
        </p:nvSpPr>
        <p:spPr>
          <a:xfrm>
            <a:off x="683568" y="2836103"/>
            <a:ext cx="7560840" cy="1200329"/>
          </a:xfrm>
          <a:prstGeom prst="rect">
            <a:avLst/>
          </a:prstGeom>
          <a:noFill/>
        </p:spPr>
        <p:txBody>
          <a:bodyPr wrap="square" rtlCol="0">
            <a:spAutoFit/>
          </a:bodyPr>
          <a:lstStyle/>
          <a:p>
            <a:r>
              <a:rPr lang="en-GB" dirty="0" smtClean="0">
                <a:latin typeface="Arial" panose="020B0604020202020204" pitchFamily="34" charset="0"/>
                <a:cs typeface="Arial" panose="020B0604020202020204" pitchFamily="34" charset="0"/>
              </a:rPr>
              <a:t>Maintenance must be carried out to ensure the safety of the system.  This should include regular inspections, tests and the keeping of records of the maintenance.  The frequency of maintenance will be dictated by the need to prevent </a:t>
            </a:r>
            <a:r>
              <a:rPr lang="en-GB" b="1" dirty="0" smtClean="0">
                <a:solidFill>
                  <a:srgbClr val="FF0000"/>
                </a:solidFill>
                <a:latin typeface="Arial" panose="020B0604020202020204" pitchFamily="34" charset="0"/>
                <a:cs typeface="Arial" panose="020B0604020202020204" pitchFamily="34" charset="0"/>
              </a:rPr>
              <a:t>DANGER</a:t>
            </a:r>
            <a:r>
              <a:rPr lang="en-GB" dirty="0" smtClean="0">
                <a:latin typeface="Arial" panose="020B0604020202020204" pitchFamily="34" charset="0"/>
                <a:cs typeface="Arial" panose="020B0604020202020204" pitchFamily="34" charset="0"/>
              </a:rPr>
              <a:t> from the system.</a:t>
            </a:r>
          </a:p>
        </p:txBody>
      </p:sp>
      <p:sp>
        <p:nvSpPr>
          <p:cNvPr id="7" name="TextBox 6"/>
          <p:cNvSpPr txBox="1"/>
          <p:nvPr/>
        </p:nvSpPr>
        <p:spPr>
          <a:xfrm>
            <a:off x="683568" y="4041972"/>
            <a:ext cx="7763327" cy="923330"/>
          </a:xfrm>
          <a:prstGeom prst="rect">
            <a:avLst/>
          </a:prstGeom>
          <a:noFill/>
        </p:spPr>
        <p:txBody>
          <a:bodyPr wrap="square" rtlCol="0">
            <a:spAutoFit/>
          </a:bodyPr>
          <a:lstStyle/>
          <a:p>
            <a:r>
              <a:rPr lang="en-GB" dirty="0" smtClean="0">
                <a:latin typeface="Arial" panose="020B0604020202020204" pitchFamily="34" charset="0"/>
                <a:cs typeface="Arial" panose="020B0604020202020204" pitchFamily="34" charset="0"/>
              </a:rPr>
              <a:t>Finally all work activities associated with the operation, use and maintenance of systems must be carried out safely and using, where appropriate, suitable protective equipment.</a:t>
            </a:r>
            <a:endParaRPr lang="en-GB" dirty="0">
              <a:latin typeface="Arial" panose="020B0604020202020204" pitchFamily="34" charset="0"/>
              <a:cs typeface="Arial" panose="020B0604020202020204" pitchFamily="34" charset="0"/>
            </a:endParaRPr>
          </a:p>
        </p:txBody>
      </p:sp>
      <p:sp>
        <p:nvSpPr>
          <p:cNvPr id="9" name="Title 1"/>
          <p:cNvSpPr>
            <a:spLocks noGrp="1"/>
          </p:cNvSpPr>
          <p:nvPr>
            <p:ph type="title"/>
          </p:nvPr>
        </p:nvSpPr>
        <p:spPr>
          <a:xfrm>
            <a:off x="0" y="260648"/>
            <a:ext cx="9144000" cy="548640"/>
          </a:xfrm>
        </p:spPr>
        <p:txBody>
          <a:bodyPr/>
          <a:lstStyle/>
          <a:p>
            <a:pPr algn="ctr"/>
            <a:r>
              <a:rPr lang="en-GB" b="1" dirty="0">
                <a:latin typeface="Arial" panose="020B0604020202020204" pitchFamily="34" charset="0"/>
                <a:cs typeface="Arial" panose="020B0604020202020204" pitchFamily="34" charset="0"/>
              </a:rPr>
              <a:t>Electricity at work regulations 1989</a:t>
            </a:r>
          </a:p>
        </p:txBody>
      </p:sp>
    </p:spTree>
    <p:extLst>
      <p:ext uri="{BB962C8B-B14F-4D97-AF65-F5344CB8AC3E}">
        <p14:creationId xmlns:p14="http://schemas.microsoft.com/office/powerpoint/2010/main" val="1791493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arn(inVertical)">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barn(inVertical)">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barn(inVertical)">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3568" y="1052736"/>
            <a:ext cx="1656184" cy="369332"/>
          </a:xfrm>
          <a:prstGeom prst="rect">
            <a:avLst/>
          </a:prstGeom>
          <a:noFill/>
        </p:spPr>
        <p:txBody>
          <a:bodyPr wrap="square" rtlCol="0">
            <a:spAutoFit/>
          </a:bodyPr>
          <a:lstStyle/>
          <a:p>
            <a:r>
              <a:rPr lang="en-GB" b="1" u="sng" dirty="0" smtClean="0">
                <a:solidFill>
                  <a:srgbClr val="0070C0"/>
                </a:solidFill>
                <a:latin typeface="Arial" panose="020B0604020202020204" pitchFamily="34" charset="0"/>
                <a:cs typeface="Arial" panose="020B0604020202020204" pitchFamily="34" charset="0"/>
              </a:rPr>
              <a:t>Regulation 5:</a:t>
            </a:r>
            <a:endParaRPr lang="en-GB" b="1" u="sng" dirty="0">
              <a:solidFill>
                <a:srgbClr val="0070C0"/>
              </a:solidFill>
              <a:latin typeface="Arial" panose="020B0604020202020204" pitchFamily="34" charset="0"/>
              <a:cs typeface="Arial" panose="020B0604020202020204" pitchFamily="34" charset="0"/>
            </a:endParaRPr>
          </a:p>
        </p:txBody>
      </p:sp>
      <p:sp>
        <p:nvSpPr>
          <p:cNvPr id="4" name="TextBox 3"/>
          <p:cNvSpPr txBox="1"/>
          <p:nvPr/>
        </p:nvSpPr>
        <p:spPr>
          <a:xfrm>
            <a:off x="2339752" y="1052736"/>
            <a:ext cx="5040560" cy="369332"/>
          </a:xfrm>
          <a:prstGeom prst="rect">
            <a:avLst/>
          </a:prstGeom>
          <a:noFill/>
        </p:spPr>
        <p:txBody>
          <a:bodyPr wrap="square" rtlCol="0">
            <a:spAutoFit/>
          </a:bodyPr>
          <a:lstStyle/>
          <a:p>
            <a:r>
              <a:rPr lang="en-GB" dirty="0" smtClean="0">
                <a:solidFill>
                  <a:srgbClr val="0070C0"/>
                </a:solidFill>
                <a:latin typeface="Arial" panose="020B0604020202020204" pitchFamily="34" charset="0"/>
                <a:cs typeface="Arial" panose="020B0604020202020204" pitchFamily="34" charset="0"/>
              </a:rPr>
              <a:t>Strengths and capability of electrical equipment</a:t>
            </a:r>
            <a:endParaRPr lang="en-GB" dirty="0">
              <a:solidFill>
                <a:srgbClr val="0070C0"/>
              </a:solidFill>
              <a:latin typeface="Arial" panose="020B0604020202020204" pitchFamily="34" charset="0"/>
              <a:cs typeface="Arial" panose="020B0604020202020204" pitchFamily="34" charset="0"/>
            </a:endParaRPr>
          </a:p>
        </p:txBody>
      </p:sp>
      <p:sp>
        <p:nvSpPr>
          <p:cNvPr id="5" name="TextBox 4"/>
          <p:cNvSpPr txBox="1"/>
          <p:nvPr/>
        </p:nvSpPr>
        <p:spPr>
          <a:xfrm>
            <a:off x="683568" y="1890059"/>
            <a:ext cx="6768752" cy="646331"/>
          </a:xfrm>
          <a:prstGeom prst="rect">
            <a:avLst/>
          </a:prstGeom>
          <a:noFill/>
        </p:spPr>
        <p:txBody>
          <a:bodyPr wrap="square" rtlCol="0">
            <a:spAutoFit/>
          </a:bodyPr>
          <a:lstStyle/>
          <a:p>
            <a:r>
              <a:rPr lang="en-GB" dirty="0" smtClean="0">
                <a:latin typeface="Arial" panose="020B0604020202020204" pitchFamily="34" charset="0"/>
                <a:cs typeface="Arial" panose="020B0604020202020204" pitchFamily="34" charset="0"/>
              </a:rPr>
              <a:t>System to be capable of withstanding the effects of </a:t>
            </a:r>
            <a:r>
              <a:rPr lang="en-GB" b="1" u="sng" dirty="0" smtClean="0">
                <a:solidFill>
                  <a:srgbClr val="0070C0"/>
                </a:solidFill>
                <a:latin typeface="Arial" panose="020B0604020202020204" pitchFamily="34" charset="0"/>
                <a:cs typeface="Arial" panose="020B0604020202020204" pitchFamily="34" charset="0"/>
              </a:rPr>
              <a:t>normal use </a:t>
            </a:r>
            <a:r>
              <a:rPr lang="en-GB" dirty="0" smtClean="0">
                <a:latin typeface="Arial" panose="020B0604020202020204" pitchFamily="34" charset="0"/>
                <a:cs typeface="Arial" panose="020B0604020202020204" pitchFamily="34" charset="0"/>
              </a:rPr>
              <a:t>and those produced as a result of a </a:t>
            </a:r>
            <a:r>
              <a:rPr lang="en-GB" b="1" u="sng" dirty="0" smtClean="0">
                <a:solidFill>
                  <a:srgbClr val="0070C0"/>
                </a:solidFill>
                <a:latin typeface="Arial" panose="020B0604020202020204" pitchFamily="34" charset="0"/>
                <a:cs typeface="Arial" panose="020B0604020202020204" pitchFamily="34" charset="0"/>
              </a:rPr>
              <a:t>fault condition</a:t>
            </a:r>
            <a:r>
              <a:rPr lang="en-GB" dirty="0" smtClean="0">
                <a:latin typeface="Arial" panose="020B0604020202020204" pitchFamily="34" charset="0"/>
                <a:cs typeface="Arial" panose="020B0604020202020204" pitchFamily="34" charset="0"/>
              </a:rPr>
              <a:t>.</a:t>
            </a:r>
            <a:endParaRPr lang="en-GB" dirty="0">
              <a:latin typeface="Arial" panose="020B0604020202020204" pitchFamily="34" charset="0"/>
              <a:cs typeface="Arial" panose="020B0604020202020204" pitchFamily="34" charset="0"/>
            </a:endParaRPr>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7811" y="2717126"/>
            <a:ext cx="3276363" cy="21723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2801265"/>
            <a:ext cx="2088232" cy="2088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itle 1"/>
          <p:cNvSpPr>
            <a:spLocks noGrp="1"/>
          </p:cNvSpPr>
          <p:nvPr>
            <p:ph type="title"/>
          </p:nvPr>
        </p:nvSpPr>
        <p:spPr>
          <a:xfrm>
            <a:off x="0" y="260648"/>
            <a:ext cx="9144000" cy="548640"/>
          </a:xfrm>
        </p:spPr>
        <p:txBody>
          <a:bodyPr/>
          <a:lstStyle/>
          <a:p>
            <a:pPr algn="ctr"/>
            <a:r>
              <a:rPr lang="en-GB" b="1" dirty="0">
                <a:latin typeface="Arial" panose="020B0604020202020204" pitchFamily="34" charset="0"/>
                <a:cs typeface="Arial" panose="020B0604020202020204" pitchFamily="34" charset="0"/>
              </a:rPr>
              <a:t>Electricity at work regulations 1989</a:t>
            </a:r>
          </a:p>
        </p:txBody>
      </p:sp>
    </p:spTree>
    <p:extLst>
      <p:ext uri="{BB962C8B-B14F-4D97-AF65-F5344CB8AC3E}">
        <p14:creationId xmlns:p14="http://schemas.microsoft.com/office/powerpoint/2010/main" val="136521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8435"/>
                                        </p:tgtEl>
                                        <p:attrNameLst>
                                          <p:attrName>style.visibility</p:attrName>
                                        </p:attrNameLst>
                                      </p:cBhvr>
                                      <p:to>
                                        <p:strVal val="visible"/>
                                      </p:to>
                                    </p:set>
                                    <p:anim calcmode="lin" valueType="num">
                                      <p:cBhvr additive="base">
                                        <p:cTn id="27" dur="500" fill="hold"/>
                                        <p:tgtEl>
                                          <p:spTgt spid="18435"/>
                                        </p:tgtEl>
                                        <p:attrNameLst>
                                          <p:attrName>ppt_x</p:attrName>
                                        </p:attrNameLst>
                                      </p:cBhvr>
                                      <p:tavLst>
                                        <p:tav tm="0">
                                          <p:val>
                                            <p:strVal val="#ppt_x"/>
                                          </p:val>
                                        </p:tav>
                                        <p:tav tm="100000">
                                          <p:val>
                                            <p:strVal val="#ppt_x"/>
                                          </p:val>
                                        </p:tav>
                                      </p:tavLst>
                                    </p:anim>
                                    <p:anim calcmode="lin" valueType="num">
                                      <p:cBhvr additive="base">
                                        <p:cTn id="28" dur="500" fill="hold"/>
                                        <p:tgtEl>
                                          <p:spTgt spid="18435"/>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8434"/>
                                        </p:tgtEl>
                                        <p:attrNameLst>
                                          <p:attrName>style.visibility</p:attrName>
                                        </p:attrNameLst>
                                      </p:cBhvr>
                                      <p:to>
                                        <p:strVal val="visible"/>
                                      </p:to>
                                    </p:set>
                                    <p:anim calcmode="lin" valueType="num">
                                      <p:cBhvr additive="base">
                                        <p:cTn id="33" dur="500" fill="hold"/>
                                        <p:tgtEl>
                                          <p:spTgt spid="18434"/>
                                        </p:tgtEl>
                                        <p:attrNameLst>
                                          <p:attrName>ppt_x</p:attrName>
                                        </p:attrNameLst>
                                      </p:cBhvr>
                                      <p:tavLst>
                                        <p:tav tm="0">
                                          <p:val>
                                            <p:strVal val="#ppt_x"/>
                                          </p:val>
                                        </p:tav>
                                        <p:tav tm="100000">
                                          <p:val>
                                            <p:strVal val="#ppt_x"/>
                                          </p:val>
                                        </p:tav>
                                      </p:tavLst>
                                    </p:anim>
                                    <p:anim calcmode="lin" valueType="num">
                                      <p:cBhvr additive="base">
                                        <p:cTn id="34" dur="500" fill="hold"/>
                                        <p:tgtEl>
                                          <p:spTgt spid="184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3568" y="1052736"/>
            <a:ext cx="1656184" cy="369332"/>
          </a:xfrm>
          <a:prstGeom prst="rect">
            <a:avLst/>
          </a:prstGeom>
          <a:noFill/>
        </p:spPr>
        <p:txBody>
          <a:bodyPr wrap="square" rtlCol="0">
            <a:spAutoFit/>
          </a:bodyPr>
          <a:lstStyle/>
          <a:p>
            <a:r>
              <a:rPr lang="en-GB" b="1" u="sng" dirty="0" smtClean="0">
                <a:solidFill>
                  <a:srgbClr val="0070C0"/>
                </a:solidFill>
                <a:latin typeface="Arial" panose="020B0604020202020204" pitchFamily="34" charset="0"/>
                <a:cs typeface="Arial" panose="020B0604020202020204" pitchFamily="34" charset="0"/>
              </a:rPr>
              <a:t>Regulation 6:</a:t>
            </a:r>
            <a:endParaRPr lang="en-GB" b="1" u="sng" dirty="0">
              <a:solidFill>
                <a:srgbClr val="0070C0"/>
              </a:solidFill>
              <a:latin typeface="Arial" panose="020B0604020202020204" pitchFamily="34" charset="0"/>
              <a:cs typeface="Arial" panose="020B0604020202020204" pitchFamily="34" charset="0"/>
            </a:endParaRPr>
          </a:p>
        </p:txBody>
      </p:sp>
      <p:sp>
        <p:nvSpPr>
          <p:cNvPr id="4" name="TextBox 3"/>
          <p:cNvSpPr txBox="1"/>
          <p:nvPr/>
        </p:nvSpPr>
        <p:spPr>
          <a:xfrm>
            <a:off x="2339752" y="1052736"/>
            <a:ext cx="4032448" cy="369332"/>
          </a:xfrm>
          <a:prstGeom prst="rect">
            <a:avLst/>
          </a:prstGeom>
          <a:noFill/>
        </p:spPr>
        <p:txBody>
          <a:bodyPr wrap="square" rtlCol="0">
            <a:spAutoFit/>
          </a:bodyPr>
          <a:lstStyle/>
          <a:p>
            <a:r>
              <a:rPr lang="en-GB" dirty="0" smtClean="0">
                <a:solidFill>
                  <a:srgbClr val="0070C0"/>
                </a:solidFill>
                <a:latin typeface="Arial" panose="020B0604020202020204" pitchFamily="34" charset="0"/>
                <a:cs typeface="Arial" panose="020B0604020202020204" pitchFamily="34" charset="0"/>
              </a:rPr>
              <a:t>Adverse or hazardous environments.</a:t>
            </a:r>
            <a:endParaRPr lang="en-GB" dirty="0">
              <a:solidFill>
                <a:srgbClr val="0070C0"/>
              </a:solidFill>
              <a:latin typeface="Arial" panose="020B0604020202020204" pitchFamily="34" charset="0"/>
              <a:cs typeface="Arial" panose="020B0604020202020204" pitchFamily="34" charset="0"/>
            </a:endParaRPr>
          </a:p>
        </p:txBody>
      </p:sp>
      <p:sp>
        <p:nvSpPr>
          <p:cNvPr id="5" name="TextBox 4"/>
          <p:cNvSpPr txBox="1"/>
          <p:nvPr/>
        </p:nvSpPr>
        <p:spPr>
          <a:xfrm>
            <a:off x="611560" y="1844824"/>
            <a:ext cx="7776864" cy="646331"/>
          </a:xfrm>
          <a:prstGeom prst="rect">
            <a:avLst/>
          </a:prstGeom>
          <a:noFill/>
        </p:spPr>
        <p:txBody>
          <a:bodyPr wrap="square" rtlCol="0">
            <a:spAutoFit/>
          </a:bodyPr>
          <a:lstStyle/>
          <a:p>
            <a:r>
              <a:rPr lang="en-GB" dirty="0" smtClean="0">
                <a:latin typeface="Arial" panose="020B0604020202020204" pitchFamily="34" charset="0"/>
                <a:cs typeface="Arial" panose="020B0604020202020204" pitchFamily="34" charset="0"/>
              </a:rPr>
              <a:t>Systems to be constructed and protected to withstand the effects of such things as the </a:t>
            </a:r>
            <a:r>
              <a:rPr lang="en-GB" b="1" dirty="0" smtClean="0">
                <a:solidFill>
                  <a:srgbClr val="0070C0"/>
                </a:solidFill>
                <a:latin typeface="Arial" panose="020B0604020202020204" pitchFamily="34" charset="0"/>
                <a:cs typeface="Arial" panose="020B0604020202020204" pitchFamily="34" charset="0"/>
              </a:rPr>
              <a:t>weather</a:t>
            </a:r>
            <a:r>
              <a:rPr lang="en-GB" dirty="0" smtClean="0">
                <a:latin typeface="Arial" panose="020B0604020202020204" pitchFamily="34" charset="0"/>
                <a:cs typeface="Arial" panose="020B0604020202020204" pitchFamily="34" charset="0"/>
              </a:rPr>
              <a:t>, </a:t>
            </a:r>
            <a:r>
              <a:rPr lang="en-GB" b="1" dirty="0" smtClean="0">
                <a:solidFill>
                  <a:srgbClr val="0070C0"/>
                </a:solidFill>
                <a:latin typeface="Arial" panose="020B0604020202020204" pitchFamily="34" charset="0"/>
                <a:cs typeface="Arial" panose="020B0604020202020204" pitchFamily="34" charset="0"/>
              </a:rPr>
              <a:t>hazardous environments </a:t>
            </a:r>
            <a:r>
              <a:rPr lang="en-GB" dirty="0" smtClean="0">
                <a:latin typeface="Arial" panose="020B0604020202020204" pitchFamily="34" charset="0"/>
                <a:cs typeface="Arial" panose="020B0604020202020204" pitchFamily="34" charset="0"/>
              </a:rPr>
              <a:t>and </a:t>
            </a:r>
            <a:r>
              <a:rPr lang="en-GB" b="1" dirty="0" smtClean="0">
                <a:solidFill>
                  <a:srgbClr val="0070C0"/>
                </a:solidFill>
                <a:latin typeface="Arial" panose="020B0604020202020204" pitchFamily="34" charset="0"/>
                <a:cs typeface="Arial" panose="020B0604020202020204" pitchFamily="34" charset="0"/>
              </a:rPr>
              <a:t>damage</a:t>
            </a:r>
            <a:r>
              <a:rPr lang="en-GB" dirty="0" smtClean="0">
                <a:latin typeface="Arial" panose="020B0604020202020204" pitchFamily="34" charset="0"/>
                <a:cs typeface="Arial" panose="020B0604020202020204" pitchFamily="34" charset="0"/>
              </a:rPr>
              <a:t>.</a:t>
            </a:r>
            <a:endParaRPr lang="en-GB" dirty="0">
              <a:latin typeface="Arial" panose="020B0604020202020204" pitchFamily="34" charset="0"/>
              <a:cs typeface="Arial" panose="020B0604020202020204" pitchFamily="34" charset="0"/>
            </a:endParaRPr>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3308930"/>
            <a:ext cx="2376264" cy="14809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45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1840" y="3336639"/>
            <a:ext cx="2470172" cy="14821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46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0151" y="3348381"/>
            <a:ext cx="2829001" cy="14415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itle 1"/>
          <p:cNvSpPr>
            <a:spLocks noGrp="1"/>
          </p:cNvSpPr>
          <p:nvPr>
            <p:ph type="title"/>
          </p:nvPr>
        </p:nvSpPr>
        <p:spPr>
          <a:xfrm>
            <a:off x="0" y="260648"/>
            <a:ext cx="9144000" cy="548640"/>
          </a:xfrm>
        </p:spPr>
        <p:txBody>
          <a:bodyPr/>
          <a:lstStyle/>
          <a:p>
            <a:pPr algn="ctr"/>
            <a:r>
              <a:rPr lang="en-GB" b="1" dirty="0">
                <a:latin typeface="Arial" panose="020B0604020202020204" pitchFamily="34" charset="0"/>
                <a:cs typeface="Arial" panose="020B0604020202020204" pitchFamily="34" charset="0"/>
              </a:rPr>
              <a:t>Electricity at work regulations 1989</a:t>
            </a:r>
          </a:p>
        </p:txBody>
      </p:sp>
    </p:spTree>
    <p:extLst>
      <p:ext uri="{BB962C8B-B14F-4D97-AF65-F5344CB8AC3E}">
        <p14:creationId xmlns:p14="http://schemas.microsoft.com/office/powerpoint/2010/main" val="4065318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19458"/>
                                        </p:tgtEl>
                                        <p:attrNameLst>
                                          <p:attrName>style.visibility</p:attrName>
                                        </p:attrNameLst>
                                      </p:cBhvr>
                                      <p:to>
                                        <p:strVal val="visible"/>
                                      </p:to>
                                    </p:set>
                                    <p:animEffect transition="in" filter="fade">
                                      <p:cBhvr>
                                        <p:cTn id="22" dur="1000"/>
                                        <p:tgtEl>
                                          <p:spTgt spid="19458"/>
                                        </p:tgtEl>
                                      </p:cBhvr>
                                    </p:animEffect>
                                    <p:anim calcmode="lin" valueType="num">
                                      <p:cBhvr>
                                        <p:cTn id="23" dur="1000" fill="hold"/>
                                        <p:tgtEl>
                                          <p:spTgt spid="19458"/>
                                        </p:tgtEl>
                                        <p:attrNameLst>
                                          <p:attrName>ppt_x</p:attrName>
                                        </p:attrNameLst>
                                      </p:cBhvr>
                                      <p:tavLst>
                                        <p:tav tm="0">
                                          <p:val>
                                            <p:strVal val="#ppt_x"/>
                                          </p:val>
                                        </p:tav>
                                        <p:tav tm="100000">
                                          <p:val>
                                            <p:strVal val="#ppt_x"/>
                                          </p:val>
                                        </p:tav>
                                      </p:tavLst>
                                    </p:anim>
                                    <p:anim calcmode="lin" valueType="num">
                                      <p:cBhvr>
                                        <p:cTn id="24" dur="1000" fill="hold"/>
                                        <p:tgtEl>
                                          <p:spTgt spid="19458"/>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9459"/>
                                        </p:tgtEl>
                                        <p:attrNameLst>
                                          <p:attrName>style.visibility</p:attrName>
                                        </p:attrNameLst>
                                      </p:cBhvr>
                                      <p:to>
                                        <p:strVal val="visible"/>
                                      </p:to>
                                    </p:set>
                                    <p:anim calcmode="lin" valueType="num">
                                      <p:cBhvr additive="base">
                                        <p:cTn id="29" dur="500" fill="hold"/>
                                        <p:tgtEl>
                                          <p:spTgt spid="19459"/>
                                        </p:tgtEl>
                                        <p:attrNameLst>
                                          <p:attrName>ppt_x</p:attrName>
                                        </p:attrNameLst>
                                      </p:cBhvr>
                                      <p:tavLst>
                                        <p:tav tm="0">
                                          <p:val>
                                            <p:strVal val="#ppt_x"/>
                                          </p:val>
                                        </p:tav>
                                        <p:tav tm="100000">
                                          <p:val>
                                            <p:strVal val="#ppt_x"/>
                                          </p:val>
                                        </p:tav>
                                      </p:tavLst>
                                    </p:anim>
                                    <p:anim calcmode="lin" valueType="num">
                                      <p:cBhvr additive="base">
                                        <p:cTn id="30" dur="500" fill="hold"/>
                                        <p:tgtEl>
                                          <p:spTgt spid="19459"/>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nodeType="clickEffect">
                                  <p:stCondLst>
                                    <p:cond delay="0"/>
                                  </p:stCondLst>
                                  <p:childTnLst>
                                    <p:set>
                                      <p:cBhvr>
                                        <p:cTn id="34" dur="1" fill="hold">
                                          <p:stCondLst>
                                            <p:cond delay="0"/>
                                          </p:stCondLst>
                                        </p:cTn>
                                        <p:tgtEl>
                                          <p:spTgt spid="19460"/>
                                        </p:tgtEl>
                                        <p:attrNameLst>
                                          <p:attrName>style.visibility</p:attrName>
                                        </p:attrNameLst>
                                      </p:cBhvr>
                                      <p:to>
                                        <p:strVal val="visible"/>
                                      </p:to>
                                    </p:set>
                                    <p:animEffect transition="in" filter="circle(in)">
                                      <p:cBhvr>
                                        <p:cTn id="35" dur="2000"/>
                                        <p:tgtEl>
                                          <p:spTgt spid="194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3568" y="1052736"/>
            <a:ext cx="1728192" cy="369332"/>
          </a:xfrm>
          <a:prstGeom prst="rect">
            <a:avLst/>
          </a:prstGeom>
          <a:noFill/>
        </p:spPr>
        <p:txBody>
          <a:bodyPr wrap="square" rtlCol="0">
            <a:spAutoFit/>
          </a:bodyPr>
          <a:lstStyle/>
          <a:p>
            <a:r>
              <a:rPr lang="en-GB" b="1" u="sng" dirty="0" smtClean="0">
                <a:solidFill>
                  <a:srgbClr val="0070C0"/>
                </a:solidFill>
                <a:latin typeface="Arial" panose="020B0604020202020204" pitchFamily="34" charset="0"/>
                <a:cs typeface="Arial" panose="020B0604020202020204" pitchFamily="34" charset="0"/>
              </a:rPr>
              <a:t>Regulation 7:</a:t>
            </a:r>
            <a:endParaRPr lang="en-GB" b="1" u="sng" dirty="0">
              <a:solidFill>
                <a:srgbClr val="0070C0"/>
              </a:solidFill>
              <a:latin typeface="Arial" panose="020B0604020202020204" pitchFamily="34" charset="0"/>
              <a:cs typeface="Arial" panose="020B0604020202020204" pitchFamily="34" charset="0"/>
            </a:endParaRPr>
          </a:p>
        </p:txBody>
      </p:sp>
      <p:sp>
        <p:nvSpPr>
          <p:cNvPr id="4" name="TextBox 3"/>
          <p:cNvSpPr txBox="1"/>
          <p:nvPr/>
        </p:nvSpPr>
        <p:spPr>
          <a:xfrm>
            <a:off x="2411760" y="1052736"/>
            <a:ext cx="5112568" cy="369332"/>
          </a:xfrm>
          <a:prstGeom prst="rect">
            <a:avLst/>
          </a:prstGeom>
          <a:noFill/>
        </p:spPr>
        <p:txBody>
          <a:bodyPr wrap="square" rtlCol="0">
            <a:spAutoFit/>
          </a:bodyPr>
          <a:lstStyle/>
          <a:p>
            <a:r>
              <a:rPr lang="en-GB" dirty="0" smtClean="0">
                <a:solidFill>
                  <a:srgbClr val="0070C0"/>
                </a:solidFill>
                <a:latin typeface="Arial" panose="020B0604020202020204" pitchFamily="34" charset="0"/>
                <a:cs typeface="Arial" panose="020B0604020202020204" pitchFamily="34" charset="0"/>
              </a:rPr>
              <a:t>Insulation, protection and placing of conductors.</a:t>
            </a:r>
            <a:endParaRPr lang="en-GB" dirty="0">
              <a:solidFill>
                <a:srgbClr val="0070C0"/>
              </a:solidFill>
              <a:latin typeface="Arial" panose="020B0604020202020204" pitchFamily="34" charset="0"/>
              <a:cs typeface="Arial" panose="020B0604020202020204" pitchFamily="34" charset="0"/>
            </a:endParaRPr>
          </a:p>
        </p:txBody>
      </p:sp>
      <p:sp>
        <p:nvSpPr>
          <p:cNvPr id="5" name="TextBox 4"/>
          <p:cNvSpPr txBox="1"/>
          <p:nvPr/>
        </p:nvSpPr>
        <p:spPr>
          <a:xfrm>
            <a:off x="683568" y="1844823"/>
            <a:ext cx="7217160" cy="646331"/>
          </a:xfrm>
          <a:prstGeom prst="rect">
            <a:avLst/>
          </a:prstGeom>
          <a:noFill/>
        </p:spPr>
        <p:txBody>
          <a:bodyPr wrap="square" rtlCol="0">
            <a:spAutoFit/>
          </a:bodyPr>
          <a:lstStyle/>
          <a:p>
            <a:r>
              <a:rPr lang="en-GB" dirty="0" smtClean="0">
                <a:latin typeface="Arial" panose="020B0604020202020204" pitchFamily="34" charset="0"/>
                <a:cs typeface="Arial" panose="020B0604020202020204" pitchFamily="34" charset="0"/>
              </a:rPr>
              <a:t>Requires </a:t>
            </a:r>
            <a:r>
              <a:rPr lang="en-GB" b="1" dirty="0" smtClean="0">
                <a:solidFill>
                  <a:srgbClr val="FF0000"/>
                </a:solidFill>
                <a:latin typeface="Arial" panose="020B0604020202020204" pitchFamily="34" charset="0"/>
                <a:cs typeface="Arial" panose="020B0604020202020204" pitchFamily="34" charset="0"/>
              </a:rPr>
              <a:t>DANGER</a:t>
            </a:r>
            <a:r>
              <a:rPr lang="en-GB" dirty="0" smtClean="0">
                <a:latin typeface="Arial" panose="020B0604020202020204" pitchFamily="34" charset="0"/>
                <a:cs typeface="Arial" panose="020B0604020202020204" pitchFamily="34" charset="0"/>
              </a:rPr>
              <a:t> to be prevented by </a:t>
            </a:r>
            <a:r>
              <a:rPr lang="en-GB" dirty="0" smtClean="0">
                <a:solidFill>
                  <a:srgbClr val="0070C0"/>
                </a:solidFill>
                <a:latin typeface="Arial" panose="020B0604020202020204" pitchFamily="34" charset="0"/>
                <a:cs typeface="Arial" panose="020B0604020202020204" pitchFamily="34" charset="0"/>
              </a:rPr>
              <a:t>insulating</a:t>
            </a:r>
            <a:r>
              <a:rPr lang="en-GB" dirty="0" smtClean="0">
                <a:latin typeface="Arial" panose="020B0604020202020204" pitchFamily="34" charset="0"/>
                <a:cs typeface="Arial" panose="020B0604020202020204" pitchFamily="34" charset="0"/>
              </a:rPr>
              <a:t>, </a:t>
            </a:r>
            <a:r>
              <a:rPr lang="en-GB" dirty="0" smtClean="0">
                <a:solidFill>
                  <a:srgbClr val="0070C0"/>
                </a:solidFill>
                <a:latin typeface="Arial" panose="020B0604020202020204" pitchFamily="34" charset="0"/>
                <a:cs typeface="Arial" panose="020B0604020202020204" pitchFamily="34" charset="0"/>
              </a:rPr>
              <a:t>physically separating</a:t>
            </a:r>
            <a:r>
              <a:rPr lang="en-GB" dirty="0" smtClean="0">
                <a:latin typeface="Arial" panose="020B0604020202020204" pitchFamily="34" charset="0"/>
                <a:cs typeface="Arial" panose="020B0604020202020204" pitchFamily="34" charset="0"/>
              </a:rPr>
              <a:t> or </a:t>
            </a:r>
            <a:r>
              <a:rPr lang="en-GB" dirty="0" smtClean="0">
                <a:solidFill>
                  <a:srgbClr val="0070C0"/>
                </a:solidFill>
                <a:latin typeface="Arial" panose="020B0604020202020204" pitchFamily="34" charset="0"/>
                <a:cs typeface="Arial" panose="020B0604020202020204" pitchFamily="34" charset="0"/>
              </a:rPr>
              <a:t>suitably locating </a:t>
            </a:r>
            <a:r>
              <a:rPr lang="en-GB" dirty="0" smtClean="0">
                <a:latin typeface="Arial" panose="020B0604020202020204" pitchFamily="34" charset="0"/>
                <a:cs typeface="Arial" panose="020B0604020202020204" pitchFamily="34" charset="0"/>
              </a:rPr>
              <a:t>the conductors of a system.</a:t>
            </a:r>
            <a:endParaRPr lang="en-GB" dirty="0">
              <a:latin typeface="Arial" panose="020B0604020202020204" pitchFamily="34" charset="0"/>
              <a:cs typeface="Arial" panose="020B0604020202020204" pitchFamily="34" charset="0"/>
            </a:endParaRPr>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7198" y="2924943"/>
            <a:ext cx="3661461" cy="17296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48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2924944"/>
            <a:ext cx="2608648" cy="17296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itle 1"/>
          <p:cNvSpPr>
            <a:spLocks noGrp="1"/>
          </p:cNvSpPr>
          <p:nvPr>
            <p:ph type="title"/>
          </p:nvPr>
        </p:nvSpPr>
        <p:spPr>
          <a:xfrm>
            <a:off x="0" y="260648"/>
            <a:ext cx="9144000" cy="548640"/>
          </a:xfrm>
        </p:spPr>
        <p:txBody>
          <a:bodyPr/>
          <a:lstStyle/>
          <a:p>
            <a:pPr algn="ctr"/>
            <a:r>
              <a:rPr lang="en-GB" b="1" dirty="0">
                <a:latin typeface="Arial" panose="020B0604020202020204" pitchFamily="34" charset="0"/>
                <a:cs typeface="Arial" panose="020B0604020202020204" pitchFamily="34" charset="0"/>
              </a:rPr>
              <a:t>Electricity at work regulations 1989</a:t>
            </a:r>
          </a:p>
        </p:txBody>
      </p:sp>
    </p:spTree>
    <p:extLst>
      <p:ext uri="{BB962C8B-B14F-4D97-AF65-F5344CB8AC3E}">
        <p14:creationId xmlns:p14="http://schemas.microsoft.com/office/powerpoint/2010/main" val="3015795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ppt_x"/>
                                          </p:val>
                                        </p:tav>
                                        <p:tav tm="100000">
                                          <p:val>
                                            <p:strVal val="#ppt_x"/>
                                          </p:val>
                                        </p:tav>
                                      </p:tavLst>
                                    </p:anim>
                                    <p:anim calcmode="lin" valueType="num">
                                      <p:cBhvr additive="base">
                                        <p:cTn id="8"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1000" fill="hold"/>
                                        <p:tgtEl>
                                          <p:spTgt spid="4"/>
                                        </p:tgtEl>
                                        <p:attrNameLst>
                                          <p:attrName>ppt_x</p:attrName>
                                        </p:attrNameLst>
                                      </p:cBhvr>
                                      <p:tavLst>
                                        <p:tav tm="0">
                                          <p:val>
                                            <p:strVal val="#ppt_x"/>
                                          </p:val>
                                        </p:tav>
                                        <p:tav tm="100000">
                                          <p:val>
                                            <p:strVal val="#ppt_x"/>
                                          </p:val>
                                        </p:tav>
                                      </p:tavLst>
                                    </p:anim>
                                    <p:anim calcmode="lin" valueType="num">
                                      <p:cBhvr additive="base">
                                        <p:cTn id="14"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1000" fill="hold"/>
                                        <p:tgtEl>
                                          <p:spTgt spid="5"/>
                                        </p:tgtEl>
                                        <p:attrNameLst>
                                          <p:attrName>ppt_x</p:attrName>
                                        </p:attrNameLst>
                                      </p:cBhvr>
                                      <p:tavLst>
                                        <p:tav tm="0">
                                          <p:val>
                                            <p:strVal val="#ppt_x"/>
                                          </p:val>
                                        </p:tav>
                                        <p:tav tm="100000">
                                          <p:val>
                                            <p:strVal val="#ppt_x"/>
                                          </p:val>
                                        </p:tav>
                                      </p:tavLst>
                                    </p:anim>
                                    <p:anim calcmode="lin" valueType="num">
                                      <p:cBhvr additive="base">
                                        <p:cTn id="20"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0482"/>
                                        </p:tgtEl>
                                        <p:attrNameLst>
                                          <p:attrName>style.visibility</p:attrName>
                                        </p:attrNameLst>
                                      </p:cBhvr>
                                      <p:to>
                                        <p:strVal val="visible"/>
                                      </p:to>
                                    </p:set>
                                    <p:anim calcmode="lin" valueType="num">
                                      <p:cBhvr additive="base">
                                        <p:cTn id="25" dur="1000" fill="hold"/>
                                        <p:tgtEl>
                                          <p:spTgt spid="20482"/>
                                        </p:tgtEl>
                                        <p:attrNameLst>
                                          <p:attrName>ppt_x</p:attrName>
                                        </p:attrNameLst>
                                      </p:cBhvr>
                                      <p:tavLst>
                                        <p:tav tm="0">
                                          <p:val>
                                            <p:strVal val="#ppt_x"/>
                                          </p:val>
                                        </p:tav>
                                        <p:tav tm="100000">
                                          <p:val>
                                            <p:strVal val="#ppt_x"/>
                                          </p:val>
                                        </p:tav>
                                      </p:tavLst>
                                    </p:anim>
                                    <p:anim calcmode="lin" valueType="num">
                                      <p:cBhvr additive="base">
                                        <p:cTn id="26" dur="1000" fill="hold"/>
                                        <p:tgtEl>
                                          <p:spTgt spid="2048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0483"/>
                                        </p:tgtEl>
                                        <p:attrNameLst>
                                          <p:attrName>style.visibility</p:attrName>
                                        </p:attrNameLst>
                                      </p:cBhvr>
                                      <p:to>
                                        <p:strVal val="visible"/>
                                      </p:to>
                                    </p:set>
                                    <p:anim calcmode="lin" valueType="num">
                                      <p:cBhvr additive="base">
                                        <p:cTn id="31" dur="1000" fill="hold"/>
                                        <p:tgtEl>
                                          <p:spTgt spid="20483"/>
                                        </p:tgtEl>
                                        <p:attrNameLst>
                                          <p:attrName>ppt_x</p:attrName>
                                        </p:attrNameLst>
                                      </p:cBhvr>
                                      <p:tavLst>
                                        <p:tav tm="0">
                                          <p:val>
                                            <p:strVal val="#ppt_x"/>
                                          </p:val>
                                        </p:tav>
                                        <p:tav tm="100000">
                                          <p:val>
                                            <p:strVal val="#ppt_x"/>
                                          </p:val>
                                        </p:tav>
                                      </p:tavLst>
                                    </p:anim>
                                    <p:anim calcmode="lin" valueType="num">
                                      <p:cBhvr additive="base">
                                        <p:cTn id="32" dur="1000" fill="hold"/>
                                        <p:tgtEl>
                                          <p:spTgt spid="204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3568" y="1052736"/>
            <a:ext cx="1728192" cy="369332"/>
          </a:xfrm>
          <a:prstGeom prst="rect">
            <a:avLst/>
          </a:prstGeom>
          <a:noFill/>
        </p:spPr>
        <p:txBody>
          <a:bodyPr wrap="square" rtlCol="0">
            <a:spAutoFit/>
          </a:bodyPr>
          <a:lstStyle/>
          <a:p>
            <a:r>
              <a:rPr lang="en-GB" b="1" u="sng" dirty="0" smtClean="0">
                <a:solidFill>
                  <a:srgbClr val="0070C0"/>
                </a:solidFill>
                <a:latin typeface="Arial" panose="020B0604020202020204" pitchFamily="34" charset="0"/>
                <a:cs typeface="Arial" panose="020B0604020202020204" pitchFamily="34" charset="0"/>
              </a:rPr>
              <a:t>Regulation 8:</a:t>
            </a:r>
            <a:endParaRPr lang="en-GB" b="1" u="sng" dirty="0">
              <a:solidFill>
                <a:srgbClr val="0070C0"/>
              </a:solidFill>
              <a:latin typeface="Arial" panose="020B0604020202020204" pitchFamily="34" charset="0"/>
              <a:cs typeface="Arial" panose="020B0604020202020204" pitchFamily="34" charset="0"/>
            </a:endParaRPr>
          </a:p>
        </p:txBody>
      </p:sp>
      <p:sp>
        <p:nvSpPr>
          <p:cNvPr id="4" name="TextBox 3"/>
          <p:cNvSpPr txBox="1"/>
          <p:nvPr/>
        </p:nvSpPr>
        <p:spPr>
          <a:xfrm>
            <a:off x="2411760" y="1052736"/>
            <a:ext cx="4104456" cy="369332"/>
          </a:xfrm>
          <a:prstGeom prst="rect">
            <a:avLst/>
          </a:prstGeom>
          <a:noFill/>
        </p:spPr>
        <p:txBody>
          <a:bodyPr wrap="square" rtlCol="0">
            <a:spAutoFit/>
          </a:bodyPr>
          <a:lstStyle/>
          <a:p>
            <a:r>
              <a:rPr lang="en-GB" dirty="0" err="1" smtClean="0">
                <a:solidFill>
                  <a:srgbClr val="0070C0"/>
                </a:solidFill>
                <a:latin typeface="Arial" panose="020B0604020202020204" pitchFamily="34" charset="0"/>
                <a:cs typeface="Arial" panose="020B0604020202020204" pitchFamily="34" charset="0"/>
              </a:rPr>
              <a:t>Earthing</a:t>
            </a:r>
            <a:r>
              <a:rPr lang="en-GB" dirty="0" smtClean="0">
                <a:solidFill>
                  <a:srgbClr val="0070C0"/>
                </a:solidFill>
                <a:latin typeface="Arial" panose="020B0604020202020204" pitchFamily="34" charset="0"/>
                <a:cs typeface="Arial" panose="020B0604020202020204" pitchFamily="34" charset="0"/>
              </a:rPr>
              <a:t> or other suitable precautions.</a:t>
            </a:r>
            <a:endParaRPr lang="en-GB" dirty="0">
              <a:solidFill>
                <a:srgbClr val="0070C0"/>
              </a:solidFill>
              <a:latin typeface="Arial" panose="020B0604020202020204" pitchFamily="34" charset="0"/>
              <a:cs typeface="Arial" panose="020B0604020202020204" pitchFamily="34" charset="0"/>
            </a:endParaRPr>
          </a:p>
        </p:txBody>
      </p:sp>
      <p:sp>
        <p:nvSpPr>
          <p:cNvPr id="6" name="TextBox 5"/>
          <p:cNvSpPr txBox="1"/>
          <p:nvPr/>
        </p:nvSpPr>
        <p:spPr>
          <a:xfrm>
            <a:off x="611559" y="1772816"/>
            <a:ext cx="7848873" cy="1200329"/>
          </a:xfrm>
          <a:prstGeom prst="rect">
            <a:avLst/>
          </a:prstGeom>
          <a:noFill/>
        </p:spPr>
        <p:txBody>
          <a:bodyPr wrap="square" rtlCol="0">
            <a:spAutoFit/>
          </a:bodyPr>
          <a:lstStyle/>
          <a:p>
            <a:r>
              <a:rPr lang="en-GB" dirty="0" smtClean="0">
                <a:latin typeface="Arial" panose="020B0604020202020204" pitchFamily="34" charset="0"/>
                <a:cs typeface="Arial" panose="020B0604020202020204" pitchFamily="34" charset="0"/>
              </a:rPr>
              <a:t>Precautions to be taken to prevent </a:t>
            </a:r>
            <a:r>
              <a:rPr lang="en-GB" b="1" dirty="0" smtClean="0">
                <a:solidFill>
                  <a:srgbClr val="FF0000"/>
                </a:solidFill>
                <a:latin typeface="Arial" panose="020B0604020202020204" pitchFamily="34" charset="0"/>
                <a:cs typeface="Arial" panose="020B0604020202020204" pitchFamily="34" charset="0"/>
              </a:rPr>
              <a:t>DANGER</a:t>
            </a:r>
            <a:r>
              <a:rPr lang="en-GB" dirty="0" smtClean="0">
                <a:latin typeface="Arial" panose="020B0604020202020204" pitchFamily="34" charset="0"/>
                <a:cs typeface="Arial" panose="020B0604020202020204" pitchFamily="34" charset="0"/>
              </a:rPr>
              <a:t> arising from contact with exposed conductive parts such as the outer metal casing of equipment.  Prevention can be achieved by </a:t>
            </a:r>
            <a:r>
              <a:rPr lang="en-GB" b="1" dirty="0" err="1" smtClean="0">
                <a:solidFill>
                  <a:srgbClr val="92D050"/>
                </a:solidFill>
                <a:latin typeface="Arial" panose="020B0604020202020204" pitchFamily="34" charset="0"/>
                <a:cs typeface="Arial" panose="020B0604020202020204" pitchFamily="34" charset="0"/>
              </a:rPr>
              <a:t>earthing</a:t>
            </a:r>
            <a:r>
              <a:rPr lang="en-GB" dirty="0" smtClean="0">
                <a:latin typeface="Arial" panose="020B0604020202020204" pitchFamily="34" charset="0"/>
                <a:cs typeface="Arial" panose="020B0604020202020204" pitchFamily="34" charset="0"/>
              </a:rPr>
              <a:t>, </a:t>
            </a:r>
            <a:r>
              <a:rPr lang="en-GB" b="1" dirty="0" smtClean="0">
                <a:solidFill>
                  <a:srgbClr val="00B0F0"/>
                </a:solidFill>
                <a:latin typeface="Arial" panose="020B0604020202020204" pitchFamily="34" charset="0"/>
                <a:cs typeface="Arial" panose="020B0604020202020204" pitchFamily="34" charset="0"/>
              </a:rPr>
              <a:t>double insulating </a:t>
            </a:r>
            <a:r>
              <a:rPr lang="en-GB" dirty="0" smtClean="0">
                <a:latin typeface="Arial" panose="020B0604020202020204" pitchFamily="34" charset="0"/>
                <a:cs typeface="Arial" panose="020B0604020202020204" pitchFamily="34" charset="0"/>
              </a:rPr>
              <a:t>or the use of </a:t>
            </a:r>
            <a:r>
              <a:rPr lang="en-GB" b="1" dirty="0" smtClean="0">
                <a:solidFill>
                  <a:srgbClr val="00B0F0"/>
                </a:solidFill>
                <a:latin typeface="Arial" panose="020B0604020202020204" pitchFamily="34" charset="0"/>
                <a:cs typeface="Arial" panose="020B0604020202020204" pitchFamily="34" charset="0"/>
              </a:rPr>
              <a:t>"safe" voltages</a:t>
            </a:r>
            <a:r>
              <a:rPr lang="en-GB" dirty="0" smtClean="0">
                <a:latin typeface="Arial" panose="020B0604020202020204" pitchFamily="34" charset="0"/>
                <a:cs typeface="Arial" panose="020B0604020202020204" pitchFamily="34" charset="0"/>
              </a:rPr>
              <a:t>.</a:t>
            </a:r>
            <a:endParaRPr lang="en-GB" dirty="0">
              <a:latin typeface="Arial" panose="020B0604020202020204" pitchFamily="34" charset="0"/>
              <a:cs typeface="Arial" panose="020B0604020202020204" pitchFamily="34" charset="0"/>
            </a:endParaRPr>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3140968"/>
            <a:ext cx="2376264" cy="1779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50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1920" y="3140968"/>
            <a:ext cx="1779904" cy="1779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50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2200" y="3120672"/>
            <a:ext cx="1800200" cy="18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itle 1"/>
          <p:cNvSpPr>
            <a:spLocks noGrp="1"/>
          </p:cNvSpPr>
          <p:nvPr>
            <p:ph type="title"/>
          </p:nvPr>
        </p:nvSpPr>
        <p:spPr>
          <a:xfrm>
            <a:off x="0" y="260648"/>
            <a:ext cx="9144000" cy="548640"/>
          </a:xfrm>
        </p:spPr>
        <p:txBody>
          <a:bodyPr/>
          <a:lstStyle/>
          <a:p>
            <a:pPr algn="ctr"/>
            <a:r>
              <a:rPr lang="en-GB" b="1" dirty="0">
                <a:latin typeface="Arial" panose="020B0604020202020204" pitchFamily="34" charset="0"/>
                <a:cs typeface="Arial" panose="020B0604020202020204" pitchFamily="34" charset="0"/>
              </a:rPr>
              <a:t>Electricity at work regulations 1989</a:t>
            </a:r>
          </a:p>
        </p:txBody>
      </p:sp>
    </p:spTree>
    <p:extLst>
      <p:ext uri="{BB962C8B-B14F-4D97-AF65-F5344CB8AC3E}">
        <p14:creationId xmlns:p14="http://schemas.microsoft.com/office/powerpoint/2010/main" val="1454334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down)">
                                      <p:cBhvr>
                                        <p:cTn id="25" dur="580">
                                          <p:stCondLst>
                                            <p:cond delay="0"/>
                                          </p:stCondLst>
                                        </p:cTn>
                                        <p:tgtEl>
                                          <p:spTgt spid="4"/>
                                        </p:tgtEl>
                                      </p:cBhvr>
                                    </p:animEffect>
                                    <p:anim calcmode="lin" valueType="num">
                                      <p:cBhvr>
                                        <p:cTn id="26"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1" dur="26">
                                          <p:stCondLst>
                                            <p:cond delay="650"/>
                                          </p:stCondLst>
                                        </p:cTn>
                                        <p:tgtEl>
                                          <p:spTgt spid="4"/>
                                        </p:tgtEl>
                                      </p:cBhvr>
                                      <p:to x="100000" y="60000"/>
                                    </p:animScale>
                                    <p:animScale>
                                      <p:cBhvr>
                                        <p:cTn id="32" dur="166" decel="50000">
                                          <p:stCondLst>
                                            <p:cond delay="676"/>
                                          </p:stCondLst>
                                        </p:cTn>
                                        <p:tgtEl>
                                          <p:spTgt spid="4"/>
                                        </p:tgtEl>
                                      </p:cBhvr>
                                      <p:to x="100000" y="100000"/>
                                    </p:animScale>
                                    <p:animScale>
                                      <p:cBhvr>
                                        <p:cTn id="33" dur="26">
                                          <p:stCondLst>
                                            <p:cond delay="1312"/>
                                          </p:stCondLst>
                                        </p:cTn>
                                        <p:tgtEl>
                                          <p:spTgt spid="4"/>
                                        </p:tgtEl>
                                      </p:cBhvr>
                                      <p:to x="100000" y="80000"/>
                                    </p:animScale>
                                    <p:animScale>
                                      <p:cBhvr>
                                        <p:cTn id="34" dur="166" decel="50000">
                                          <p:stCondLst>
                                            <p:cond delay="1338"/>
                                          </p:stCondLst>
                                        </p:cTn>
                                        <p:tgtEl>
                                          <p:spTgt spid="4"/>
                                        </p:tgtEl>
                                      </p:cBhvr>
                                      <p:to x="100000" y="100000"/>
                                    </p:animScale>
                                    <p:animScale>
                                      <p:cBhvr>
                                        <p:cTn id="35" dur="26">
                                          <p:stCondLst>
                                            <p:cond delay="1642"/>
                                          </p:stCondLst>
                                        </p:cTn>
                                        <p:tgtEl>
                                          <p:spTgt spid="4"/>
                                        </p:tgtEl>
                                      </p:cBhvr>
                                      <p:to x="100000" y="90000"/>
                                    </p:animScale>
                                    <p:animScale>
                                      <p:cBhvr>
                                        <p:cTn id="36" dur="166" decel="50000">
                                          <p:stCondLst>
                                            <p:cond delay="1668"/>
                                          </p:stCondLst>
                                        </p:cTn>
                                        <p:tgtEl>
                                          <p:spTgt spid="4"/>
                                        </p:tgtEl>
                                      </p:cBhvr>
                                      <p:to x="100000" y="100000"/>
                                    </p:animScale>
                                    <p:animScale>
                                      <p:cBhvr>
                                        <p:cTn id="37" dur="26">
                                          <p:stCondLst>
                                            <p:cond delay="1808"/>
                                          </p:stCondLst>
                                        </p:cTn>
                                        <p:tgtEl>
                                          <p:spTgt spid="4"/>
                                        </p:tgtEl>
                                      </p:cBhvr>
                                      <p:to x="100000" y="95000"/>
                                    </p:animScale>
                                    <p:animScale>
                                      <p:cBhvr>
                                        <p:cTn id="38" dur="166" decel="50000">
                                          <p:stCondLst>
                                            <p:cond delay="1834"/>
                                          </p:stCondLst>
                                        </p:cTn>
                                        <p:tgtEl>
                                          <p:spTgt spid="4"/>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wipe(down)">
                                      <p:cBhvr>
                                        <p:cTn id="43" dur="580">
                                          <p:stCondLst>
                                            <p:cond delay="0"/>
                                          </p:stCondLst>
                                        </p:cTn>
                                        <p:tgtEl>
                                          <p:spTgt spid="6"/>
                                        </p:tgtEl>
                                      </p:cBhvr>
                                    </p:animEffect>
                                    <p:anim calcmode="lin" valueType="num">
                                      <p:cBhvr>
                                        <p:cTn id="4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49" dur="26">
                                          <p:stCondLst>
                                            <p:cond delay="650"/>
                                          </p:stCondLst>
                                        </p:cTn>
                                        <p:tgtEl>
                                          <p:spTgt spid="6"/>
                                        </p:tgtEl>
                                      </p:cBhvr>
                                      <p:to x="100000" y="60000"/>
                                    </p:animScale>
                                    <p:animScale>
                                      <p:cBhvr>
                                        <p:cTn id="50" dur="166" decel="50000">
                                          <p:stCondLst>
                                            <p:cond delay="676"/>
                                          </p:stCondLst>
                                        </p:cTn>
                                        <p:tgtEl>
                                          <p:spTgt spid="6"/>
                                        </p:tgtEl>
                                      </p:cBhvr>
                                      <p:to x="100000" y="100000"/>
                                    </p:animScale>
                                    <p:animScale>
                                      <p:cBhvr>
                                        <p:cTn id="51" dur="26">
                                          <p:stCondLst>
                                            <p:cond delay="1312"/>
                                          </p:stCondLst>
                                        </p:cTn>
                                        <p:tgtEl>
                                          <p:spTgt spid="6"/>
                                        </p:tgtEl>
                                      </p:cBhvr>
                                      <p:to x="100000" y="80000"/>
                                    </p:animScale>
                                    <p:animScale>
                                      <p:cBhvr>
                                        <p:cTn id="52" dur="166" decel="50000">
                                          <p:stCondLst>
                                            <p:cond delay="1338"/>
                                          </p:stCondLst>
                                        </p:cTn>
                                        <p:tgtEl>
                                          <p:spTgt spid="6"/>
                                        </p:tgtEl>
                                      </p:cBhvr>
                                      <p:to x="100000" y="100000"/>
                                    </p:animScale>
                                    <p:animScale>
                                      <p:cBhvr>
                                        <p:cTn id="53" dur="26">
                                          <p:stCondLst>
                                            <p:cond delay="1642"/>
                                          </p:stCondLst>
                                        </p:cTn>
                                        <p:tgtEl>
                                          <p:spTgt spid="6"/>
                                        </p:tgtEl>
                                      </p:cBhvr>
                                      <p:to x="100000" y="90000"/>
                                    </p:animScale>
                                    <p:animScale>
                                      <p:cBhvr>
                                        <p:cTn id="54" dur="166" decel="50000">
                                          <p:stCondLst>
                                            <p:cond delay="1668"/>
                                          </p:stCondLst>
                                        </p:cTn>
                                        <p:tgtEl>
                                          <p:spTgt spid="6"/>
                                        </p:tgtEl>
                                      </p:cBhvr>
                                      <p:to x="100000" y="100000"/>
                                    </p:animScale>
                                    <p:animScale>
                                      <p:cBhvr>
                                        <p:cTn id="55" dur="26">
                                          <p:stCondLst>
                                            <p:cond delay="1808"/>
                                          </p:stCondLst>
                                        </p:cTn>
                                        <p:tgtEl>
                                          <p:spTgt spid="6"/>
                                        </p:tgtEl>
                                      </p:cBhvr>
                                      <p:to x="100000" y="95000"/>
                                    </p:animScale>
                                    <p:animScale>
                                      <p:cBhvr>
                                        <p:cTn id="56" dur="166" decel="50000">
                                          <p:stCondLst>
                                            <p:cond delay="1834"/>
                                          </p:stCondLst>
                                        </p:cTn>
                                        <p:tgtEl>
                                          <p:spTgt spid="6"/>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nodeType="clickEffect">
                                  <p:stCondLst>
                                    <p:cond delay="0"/>
                                  </p:stCondLst>
                                  <p:childTnLst>
                                    <p:set>
                                      <p:cBhvr>
                                        <p:cTn id="60" dur="1" fill="hold">
                                          <p:stCondLst>
                                            <p:cond delay="0"/>
                                          </p:stCondLst>
                                        </p:cTn>
                                        <p:tgtEl>
                                          <p:spTgt spid="21506"/>
                                        </p:tgtEl>
                                        <p:attrNameLst>
                                          <p:attrName>style.visibility</p:attrName>
                                        </p:attrNameLst>
                                      </p:cBhvr>
                                      <p:to>
                                        <p:strVal val="visible"/>
                                      </p:to>
                                    </p:set>
                                    <p:animEffect transition="in" filter="wipe(down)">
                                      <p:cBhvr>
                                        <p:cTn id="61" dur="580">
                                          <p:stCondLst>
                                            <p:cond delay="0"/>
                                          </p:stCondLst>
                                        </p:cTn>
                                        <p:tgtEl>
                                          <p:spTgt spid="21506"/>
                                        </p:tgtEl>
                                      </p:cBhvr>
                                    </p:animEffect>
                                    <p:anim calcmode="lin" valueType="num">
                                      <p:cBhvr>
                                        <p:cTn id="62" dur="1822" tmFilter="0,0; 0.14,0.36; 0.43,0.73; 0.71,0.91; 1.0,1.0">
                                          <p:stCondLst>
                                            <p:cond delay="0"/>
                                          </p:stCondLst>
                                        </p:cTn>
                                        <p:tgtEl>
                                          <p:spTgt spid="21506"/>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21506"/>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21506"/>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21506"/>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21506"/>
                                        </p:tgtEl>
                                        <p:attrNameLst>
                                          <p:attrName>ppt_y</p:attrName>
                                        </p:attrNameLst>
                                      </p:cBhvr>
                                      <p:tavLst>
                                        <p:tav tm="0" fmla="#ppt_y-sin(pi*$)/81">
                                          <p:val>
                                            <p:fltVal val="0"/>
                                          </p:val>
                                        </p:tav>
                                        <p:tav tm="100000">
                                          <p:val>
                                            <p:fltVal val="1"/>
                                          </p:val>
                                        </p:tav>
                                      </p:tavLst>
                                    </p:anim>
                                    <p:animScale>
                                      <p:cBhvr>
                                        <p:cTn id="67" dur="26">
                                          <p:stCondLst>
                                            <p:cond delay="650"/>
                                          </p:stCondLst>
                                        </p:cTn>
                                        <p:tgtEl>
                                          <p:spTgt spid="21506"/>
                                        </p:tgtEl>
                                      </p:cBhvr>
                                      <p:to x="100000" y="60000"/>
                                    </p:animScale>
                                    <p:animScale>
                                      <p:cBhvr>
                                        <p:cTn id="68" dur="166" decel="50000">
                                          <p:stCondLst>
                                            <p:cond delay="676"/>
                                          </p:stCondLst>
                                        </p:cTn>
                                        <p:tgtEl>
                                          <p:spTgt spid="21506"/>
                                        </p:tgtEl>
                                      </p:cBhvr>
                                      <p:to x="100000" y="100000"/>
                                    </p:animScale>
                                    <p:animScale>
                                      <p:cBhvr>
                                        <p:cTn id="69" dur="26">
                                          <p:stCondLst>
                                            <p:cond delay="1312"/>
                                          </p:stCondLst>
                                        </p:cTn>
                                        <p:tgtEl>
                                          <p:spTgt spid="21506"/>
                                        </p:tgtEl>
                                      </p:cBhvr>
                                      <p:to x="100000" y="80000"/>
                                    </p:animScale>
                                    <p:animScale>
                                      <p:cBhvr>
                                        <p:cTn id="70" dur="166" decel="50000">
                                          <p:stCondLst>
                                            <p:cond delay="1338"/>
                                          </p:stCondLst>
                                        </p:cTn>
                                        <p:tgtEl>
                                          <p:spTgt spid="21506"/>
                                        </p:tgtEl>
                                      </p:cBhvr>
                                      <p:to x="100000" y="100000"/>
                                    </p:animScale>
                                    <p:animScale>
                                      <p:cBhvr>
                                        <p:cTn id="71" dur="26">
                                          <p:stCondLst>
                                            <p:cond delay="1642"/>
                                          </p:stCondLst>
                                        </p:cTn>
                                        <p:tgtEl>
                                          <p:spTgt spid="21506"/>
                                        </p:tgtEl>
                                      </p:cBhvr>
                                      <p:to x="100000" y="90000"/>
                                    </p:animScale>
                                    <p:animScale>
                                      <p:cBhvr>
                                        <p:cTn id="72" dur="166" decel="50000">
                                          <p:stCondLst>
                                            <p:cond delay="1668"/>
                                          </p:stCondLst>
                                        </p:cTn>
                                        <p:tgtEl>
                                          <p:spTgt spid="21506"/>
                                        </p:tgtEl>
                                      </p:cBhvr>
                                      <p:to x="100000" y="100000"/>
                                    </p:animScale>
                                    <p:animScale>
                                      <p:cBhvr>
                                        <p:cTn id="73" dur="26">
                                          <p:stCondLst>
                                            <p:cond delay="1808"/>
                                          </p:stCondLst>
                                        </p:cTn>
                                        <p:tgtEl>
                                          <p:spTgt spid="21506"/>
                                        </p:tgtEl>
                                      </p:cBhvr>
                                      <p:to x="100000" y="95000"/>
                                    </p:animScale>
                                    <p:animScale>
                                      <p:cBhvr>
                                        <p:cTn id="74" dur="166" decel="50000">
                                          <p:stCondLst>
                                            <p:cond delay="1834"/>
                                          </p:stCondLst>
                                        </p:cTn>
                                        <p:tgtEl>
                                          <p:spTgt spid="21506"/>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nodeType="clickEffect">
                                  <p:stCondLst>
                                    <p:cond delay="0"/>
                                  </p:stCondLst>
                                  <p:childTnLst>
                                    <p:set>
                                      <p:cBhvr>
                                        <p:cTn id="78" dur="1" fill="hold">
                                          <p:stCondLst>
                                            <p:cond delay="0"/>
                                          </p:stCondLst>
                                        </p:cTn>
                                        <p:tgtEl>
                                          <p:spTgt spid="21507"/>
                                        </p:tgtEl>
                                        <p:attrNameLst>
                                          <p:attrName>style.visibility</p:attrName>
                                        </p:attrNameLst>
                                      </p:cBhvr>
                                      <p:to>
                                        <p:strVal val="visible"/>
                                      </p:to>
                                    </p:set>
                                    <p:animEffect transition="in" filter="wipe(down)">
                                      <p:cBhvr>
                                        <p:cTn id="79" dur="580">
                                          <p:stCondLst>
                                            <p:cond delay="0"/>
                                          </p:stCondLst>
                                        </p:cTn>
                                        <p:tgtEl>
                                          <p:spTgt spid="21507"/>
                                        </p:tgtEl>
                                      </p:cBhvr>
                                    </p:animEffect>
                                    <p:anim calcmode="lin" valueType="num">
                                      <p:cBhvr>
                                        <p:cTn id="80" dur="1822" tmFilter="0,0; 0.14,0.36; 0.43,0.73; 0.71,0.91; 1.0,1.0">
                                          <p:stCondLst>
                                            <p:cond delay="0"/>
                                          </p:stCondLst>
                                        </p:cTn>
                                        <p:tgtEl>
                                          <p:spTgt spid="21507"/>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21507"/>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21507"/>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21507"/>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21507"/>
                                        </p:tgtEl>
                                        <p:attrNameLst>
                                          <p:attrName>ppt_y</p:attrName>
                                        </p:attrNameLst>
                                      </p:cBhvr>
                                      <p:tavLst>
                                        <p:tav tm="0" fmla="#ppt_y-sin(pi*$)/81">
                                          <p:val>
                                            <p:fltVal val="0"/>
                                          </p:val>
                                        </p:tav>
                                        <p:tav tm="100000">
                                          <p:val>
                                            <p:fltVal val="1"/>
                                          </p:val>
                                        </p:tav>
                                      </p:tavLst>
                                    </p:anim>
                                    <p:animScale>
                                      <p:cBhvr>
                                        <p:cTn id="85" dur="26">
                                          <p:stCondLst>
                                            <p:cond delay="650"/>
                                          </p:stCondLst>
                                        </p:cTn>
                                        <p:tgtEl>
                                          <p:spTgt spid="21507"/>
                                        </p:tgtEl>
                                      </p:cBhvr>
                                      <p:to x="100000" y="60000"/>
                                    </p:animScale>
                                    <p:animScale>
                                      <p:cBhvr>
                                        <p:cTn id="86" dur="166" decel="50000">
                                          <p:stCondLst>
                                            <p:cond delay="676"/>
                                          </p:stCondLst>
                                        </p:cTn>
                                        <p:tgtEl>
                                          <p:spTgt spid="21507"/>
                                        </p:tgtEl>
                                      </p:cBhvr>
                                      <p:to x="100000" y="100000"/>
                                    </p:animScale>
                                    <p:animScale>
                                      <p:cBhvr>
                                        <p:cTn id="87" dur="26">
                                          <p:stCondLst>
                                            <p:cond delay="1312"/>
                                          </p:stCondLst>
                                        </p:cTn>
                                        <p:tgtEl>
                                          <p:spTgt spid="21507"/>
                                        </p:tgtEl>
                                      </p:cBhvr>
                                      <p:to x="100000" y="80000"/>
                                    </p:animScale>
                                    <p:animScale>
                                      <p:cBhvr>
                                        <p:cTn id="88" dur="166" decel="50000">
                                          <p:stCondLst>
                                            <p:cond delay="1338"/>
                                          </p:stCondLst>
                                        </p:cTn>
                                        <p:tgtEl>
                                          <p:spTgt spid="21507"/>
                                        </p:tgtEl>
                                      </p:cBhvr>
                                      <p:to x="100000" y="100000"/>
                                    </p:animScale>
                                    <p:animScale>
                                      <p:cBhvr>
                                        <p:cTn id="89" dur="26">
                                          <p:stCondLst>
                                            <p:cond delay="1642"/>
                                          </p:stCondLst>
                                        </p:cTn>
                                        <p:tgtEl>
                                          <p:spTgt spid="21507"/>
                                        </p:tgtEl>
                                      </p:cBhvr>
                                      <p:to x="100000" y="90000"/>
                                    </p:animScale>
                                    <p:animScale>
                                      <p:cBhvr>
                                        <p:cTn id="90" dur="166" decel="50000">
                                          <p:stCondLst>
                                            <p:cond delay="1668"/>
                                          </p:stCondLst>
                                        </p:cTn>
                                        <p:tgtEl>
                                          <p:spTgt spid="21507"/>
                                        </p:tgtEl>
                                      </p:cBhvr>
                                      <p:to x="100000" y="100000"/>
                                    </p:animScale>
                                    <p:animScale>
                                      <p:cBhvr>
                                        <p:cTn id="91" dur="26">
                                          <p:stCondLst>
                                            <p:cond delay="1808"/>
                                          </p:stCondLst>
                                        </p:cTn>
                                        <p:tgtEl>
                                          <p:spTgt spid="21507"/>
                                        </p:tgtEl>
                                      </p:cBhvr>
                                      <p:to x="100000" y="95000"/>
                                    </p:animScale>
                                    <p:animScale>
                                      <p:cBhvr>
                                        <p:cTn id="92" dur="166" decel="50000">
                                          <p:stCondLst>
                                            <p:cond delay="1834"/>
                                          </p:stCondLst>
                                        </p:cTn>
                                        <p:tgtEl>
                                          <p:spTgt spid="21507"/>
                                        </p:tgtEl>
                                      </p:cBhvr>
                                      <p:to x="100000" y="100000"/>
                                    </p:animScale>
                                  </p:childTnLst>
                                </p:cTn>
                              </p:par>
                            </p:childTnLst>
                          </p:cTn>
                        </p:par>
                      </p:childTnLst>
                    </p:cTn>
                  </p:par>
                  <p:par>
                    <p:cTn id="93" fill="hold">
                      <p:stCondLst>
                        <p:cond delay="indefinite"/>
                      </p:stCondLst>
                      <p:childTnLst>
                        <p:par>
                          <p:cTn id="94" fill="hold">
                            <p:stCondLst>
                              <p:cond delay="0"/>
                            </p:stCondLst>
                            <p:childTnLst>
                              <p:par>
                                <p:cTn id="95" presetID="26" presetClass="entr" presetSubtype="0" fill="hold" nodeType="clickEffect">
                                  <p:stCondLst>
                                    <p:cond delay="0"/>
                                  </p:stCondLst>
                                  <p:childTnLst>
                                    <p:set>
                                      <p:cBhvr>
                                        <p:cTn id="96" dur="1" fill="hold">
                                          <p:stCondLst>
                                            <p:cond delay="0"/>
                                          </p:stCondLst>
                                        </p:cTn>
                                        <p:tgtEl>
                                          <p:spTgt spid="21508"/>
                                        </p:tgtEl>
                                        <p:attrNameLst>
                                          <p:attrName>style.visibility</p:attrName>
                                        </p:attrNameLst>
                                      </p:cBhvr>
                                      <p:to>
                                        <p:strVal val="visible"/>
                                      </p:to>
                                    </p:set>
                                    <p:animEffect transition="in" filter="wipe(down)">
                                      <p:cBhvr>
                                        <p:cTn id="97" dur="580">
                                          <p:stCondLst>
                                            <p:cond delay="0"/>
                                          </p:stCondLst>
                                        </p:cTn>
                                        <p:tgtEl>
                                          <p:spTgt spid="21508"/>
                                        </p:tgtEl>
                                      </p:cBhvr>
                                    </p:animEffect>
                                    <p:anim calcmode="lin" valueType="num">
                                      <p:cBhvr>
                                        <p:cTn id="98" dur="1822" tmFilter="0,0; 0.14,0.36; 0.43,0.73; 0.71,0.91; 1.0,1.0">
                                          <p:stCondLst>
                                            <p:cond delay="0"/>
                                          </p:stCondLst>
                                        </p:cTn>
                                        <p:tgtEl>
                                          <p:spTgt spid="21508"/>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21508"/>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21508"/>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21508"/>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21508"/>
                                        </p:tgtEl>
                                        <p:attrNameLst>
                                          <p:attrName>ppt_y</p:attrName>
                                        </p:attrNameLst>
                                      </p:cBhvr>
                                      <p:tavLst>
                                        <p:tav tm="0" fmla="#ppt_y-sin(pi*$)/81">
                                          <p:val>
                                            <p:fltVal val="0"/>
                                          </p:val>
                                        </p:tav>
                                        <p:tav tm="100000">
                                          <p:val>
                                            <p:fltVal val="1"/>
                                          </p:val>
                                        </p:tav>
                                      </p:tavLst>
                                    </p:anim>
                                    <p:animScale>
                                      <p:cBhvr>
                                        <p:cTn id="103" dur="26">
                                          <p:stCondLst>
                                            <p:cond delay="650"/>
                                          </p:stCondLst>
                                        </p:cTn>
                                        <p:tgtEl>
                                          <p:spTgt spid="21508"/>
                                        </p:tgtEl>
                                      </p:cBhvr>
                                      <p:to x="100000" y="60000"/>
                                    </p:animScale>
                                    <p:animScale>
                                      <p:cBhvr>
                                        <p:cTn id="104" dur="166" decel="50000">
                                          <p:stCondLst>
                                            <p:cond delay="676"/>
                                          </p:stCondLst>
                                        </p:cTn>
                                        <p:tgtEl>
                                          <p:spTgt spid="21508"/>
                                        </p:tgtEl>
                                      </p:cBhvr>
                                      <p:to x="100000" y="100000"/>
                                    </p:animScale>
                                    <p:animScale>
                                      <p:cBhvr>
                                        <p:cTn id="105" dur="26">
                                          <p:stCondLst>
                                            <p:cond delay="1312"/>
                                          </p:stCondLst>
                                        </p:cTn>
                                        <p:tgtEl>
                                          <p:spTgt spid="21508"/>
                                        </p:tgtEl>
                                      </p:cBhvr>
                                      <p:to x="100000" y="80000"/>
                                    </p:animScale>
                                    <p:animScale>
                                      <p:cBhvr>
                                        <p:cTn id="106" dur="166" decel="50000">
                                          <p:stCondLst>
                                            <p:cond delay="1338"/>
                                          </p:stCondLst>
                                        </p:cTn>
                                        <p:tgtEl>
                                          <p:spTgt spid="21508"/>
                                        </p:tgtEl>
                                      </p:cBhvr>
                                      <p:to x="100000" y="100000"/>
                                    </p:animScale>
                                    <p:animScale>
                                      <p:cBhvr>
                                        <p:cTn id="107" dur="26">
                                          <p:stCondLst>
                                            <p:cond delay="1642"/>
                                          </p:stCondLst>
                                        </p:cTn>
                                        <p:tgtEl>
                                          <p:spTgt spid="21508"/>
                                        </p:tgtEl>
                                      </p:cBhvr>
                                      <p:to x="100000" y="90000"/>
                                    </p:animScale>
                                    <p:animScale>
                                      <p:cBhvr>
                                        <p:cTn id="108" dur="166" decel="50000">
                                          <p:stCondLst>
                                            <p:cond delay="1668"/>
                                          </p:stCondLst>
                                        </p:cTn>
                                        <p:tgtEl>
                                          <p:spTgt spid="21508"/>
                                        </p:tgtEl>
                                      </p:cBhvr>
                                      <p:to x="100000" y="100000"/>
                                    </p:animScale>
                                    <p:animScale>
                                      <p:cBhvr>
                                        <p:cTn id="109" dur="26">
                                          <p:stCondLst>
                                            <p:cond delay="1808"/>
                                          </p:stCondLst>
                                        </p:cTn>
                                        <p:tgtEl>
                                          <p:spTgt spid="21508"/>
                                        </p:tgtEl>
                                      </p:cBhvr>
                                      <p:to x="100000" y="95000"/>
                                    </p:animScale>
                                    <p:animScale>
                                      <p:cBhvr>
                                        <p:cTn id="110" dur="166" decel="50000">
                                          <p:stCondLst>
                                            <p:cond delay="1834"/>
                                          </p:stCondLst>
                                        </p:cTn>
                                        <p:tgtEl>
                                          <p:spTgt spid="2150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3568" y="1052736"/>
            <a:ext cx="1728192" cy="369332"/>
          </a:xfrm>
          <a:prstGeom prst="rect">
            <a:avLst/>
          </a:prstGeom>
          <a:noFill/>
        </p:spPr>
        <p:txBody>
          <a:bodyPr wrap="square" rtlCol="0">
            <a:spAutoFit/>
          </a:bodyPr>
          <a:lstStyle/>
          <a:p>
            <a:r>
              <a:rPr lang="en-GB" b="1" u="sng" dirty="0" smtClean="0">
                <a:solidFill>
                  <a:srgbClr val="0070C0"/>
                </a:solidFill>
                <a:latin typeface="Arial" panose="020B0604020202020204" pitchFamily="34" charset="0"/>
                <a:cs typeface="Arial" panose="020B0604020202020204" pitchFamily="34" charset="0"/>
              </a:rPr>
              <a:t>Regulation 9:</a:t>
            </a:r>
            <a:endParaRPr lang="en-GB" b="1" u="sng" dirty="0">
              <a:solidFill>
                <a:srgbClr val="0070C0"/>
              </a:solidFill>
              <a:latin typeface="Arial" panose="020B0604020202020204" pitchFamily="34" charset="0"/>
              <a:cs typeface="Arial" panose="020B0604020202020204" pitchFamily="34" charset="0"/>
            </a:endParaRPr>
          </a:p>
        </p:txBody>
      </p:sp>
      <p:sp>
        <p:nvSpPr>
          <p:cNvPr id="4" name="TextBox 3"/>
          <p:cNvSpPr txBox="1"/>
          <p:nvPr/>
        </p:nvSpPr>
        <p:spPr>
          <a:xfrm>
            <a:off x="2411760" y="1052736"/>
            <a:ext cx="3744416" cy="369332"/>
          </a:xfrm>
          <a:prstGeom prst="rect">
            <a:avLst/>
          </a:prstGeom>
          <a:noFill/>
        </p:spPr>
        <p:txBody>
          <a:bodyPr wrap="square" rtlCol="0">
            <a:spAutoFit/>
          </a:bodyPr>
          <a:lstStyle/>
          <a:p>
            <a:r>
              <a:rPr lang="en-GB" dirty="0" smtClean="0">
                <a:solidFill>
                  <a:srgbClr val="0070C0"/>
                </a:solidFill>
                <a:latin typeface="Arial" panose="020B0604020202020204" pitchFamily="34" charset="0"/>
                <a:cs typeface="Arial" panose="020B0604020202020204" pitchFamily="34" charset="0"/>
              </a:rPr>
              <a:t>Integrity of referenced conductors.</a:t>
            </a:r>
            <a:endParaRPr lang="en-GB" dirty="0">
              <a:solidFill>
                <a:srgbClr val="0070C0"/>
              </a:solidFill>
              <a:latin typeface="Arial" panose="020B0604020202020204" pitchFamily="34" charset="0"/>
              <a:cs typeface="Arial" panose="020B0604020202020204" pitchFamily="34" charset="0"/>
            </a:endParaRPr>
          </a:p>
        </p:txBody>
      </p:sp>
      <p:sp>
        <p:nvSpPr>
          <p:cNvPr id="5" name="TextBox 4"/>
          <p:cNvSpPr txBox="1"/>
          <p:nvPr/>
        </p:nvSpPr>
        <p:spPr>
          <a:xfrm>
            <a:off x="611560" y="1772816"/>
            <a:ext cx="7776864" cy="646331"/>
          </a:xfrm>
          <a:prstGeom prst="rect">
            <a:avLst/>
          </a:prstGeom>
          <a:noFill/>
        </p:spPr>
        <p:txBody>
          <a:bodyPr wrap="square" rtlCol="0">
            <a:spAutoFit/>
          </a:bodyPr>
          <a:lstStyle/>
          <a:p>
            <a:r>
              <a:rPr lang="en-GB" dirty="0" smtClean="0">
                <a:latin typeface="Arial" panose="020B0604020202020204" pitchFamily="34" charset="0"/>
                <a:cs typeface="Arial" panose="020B0604020202020204" pitchFamily="34" charset="0"/>
              </a:rPr>
              <a:t>The need to preserve the integrity of </a:t>
            </a:r>
            <a:r>
              <a:rPr lang="en-GB" dirty="0" smtClean="0">
                <a:solidFill>
                  <a:srgbClr val="0070C0"/>
                </a:solidFill>
                <a:latin typeface="Arial" panose="020B0604020202020204" pitchFamily="34" charset="0"/>
                <a:cs typeface="Arial" panose="020B0604020202020204" pitchFamily="34" charset="0"/>
              </a:rPr>
              <a:t>"referenced" </a:t>
            </a:r>
            <a:r>
              <a:rPr lang="en-GB" dirty="0" smtClean="0">
                <a:latin typeface="Arial" panose="020B0604020202020204" pitchFamily="34" charset="0"/>
                <a:cs typeface="Arial" panose="020B0604020202020204" pitchFamily="34" charset="0"/>
              </a:rPr>
              <a:t>conductors (e.g. conductors connected to earth).</a:t>
            </a:r>
            <a:endParaRPr lang="en-GB" dirty="0">
              <a:latin typeface="Arial" panose="020B0604020202020204" pitchFamily="34" charset="0"/>
              <a:cs typeface="Arial" panose="020B0604020202020204" pitchFamily="34" charset="0"/>
            </a:endParaRPr>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2767239"/>
            <a:ext cx="2824708" cy="18643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itle 1"/>
          <p:cNvSpPr>
            <a:spLocks noGrp="1"/>
          </p:cNvSpPr>
          <p:nvPr>
            <p:ph type="title"/>
          </p:nvPr>
        </p:nvSpPr>
        <p:spPr>
          <a:xfrm>
            <a:off x="0" y="260648"/>
            <a:ext cx="9144000" cy="548640"/>
          </a:xfrm>
        </p:spPr>
        <p:txBody>
          <a:bodyPr/>
          <a:lstStyle/>
          <a:p>
            <a:pPr algn="ctr"/>
            <a:r>
              <a:rPr lang="en-GB" b="1" dirty="0">
                <a:latin typeface="Arial" panose="020B0604020202020204" pitchFamily="34" charset="0"/>
                <a:cs typeface="Arial" panose="020B0604020202020204" pitchFamily="34" charset="0"/>
              </a:rPr>
              <a:t>Electricity at work regulations 1989</a:t>
            </a:r>
          </a:p>
        </p:txBody>
      </p:sp>
    </p:spTree>
    <p:extLst>
      <p:ext uri="{BB962C8B-B14F-4D97-AF65-F5344CB8AC3E}">
        <p14:creationId xmlns:p14="http://schemas.microsoft.com/office/powerpoint/2010/main" val="2527593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2530"/>
                                        </p:tgtEl>
                                        <p:attrNameLst>
                                          <p:attrName>style.visibility</p:attrName>
                                        </p:attrNameLst>
                                      </p:cBhvr>
                                      <p:to>
                                        <p:strVal val="visible"/>
                                      </p:to>
                                    </p:set>
                                    <p:animEffect transition="in" filter="fade">
                                      <p:cBhvr>
                                        <p:cTn id="28" dur="1000"/>
                                        <p:tgtEl>
                                          <p:spTgt spid="22530"/>
                                        </p:tgtEl>
                                      </p:cBhvr>
                                    </p:animEffect>
                                    <p:anim calcmode="lin" valueType="num">
                                      <p:cBhvr>
                                        <p:cTn id="29" dur="1000" fill="hold"/>
                                        <p:tgtEl>
                                          <p:spTgt spid="22530"/>
                                        </p:tgtEl>
                                        <p:attrNameLst>
                                          <p:attrName>ppt_x</p:attrName>
                                        </p:attrNameLst>
                                      </p:cBhvr>
                                      <p:tavLst>
                                        <p:tav tm="0">
                                          <p:val>
                                            <p:strVal val="#ppt_x"/>
                                          </p:val>
                                        </p:tav>
                                        <p:tav tm="100000">
                                          <p:val>
                                            <p:strVal val="#ppt_x"/>
                                          </p:val>
                                        </p:tav>
                                      </p:tavLst>
                                    </p:anim>
                                    <p:anim calcmode="lin" valueType="num">
                                      <p:cBhvr>
                                        <p:cTn id="30" dur="1000" fill="hold"/>
                                        <p:tgtEl>
                                          <p:spTgt spid="225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3568" y="1052736"/>
            <a:ext cx="1800200" cy="369332"/>
          </a:xfrm>
          <a:prstGeom prst="rect">
            <a:avLst/>
          </a:prstGeom>
          <a:noFill/>
        </p:spPr>
        <p:txBody>
          <a:bodyPr wrap="square" rtlCol="0">
            <a:spAutoFit/>
          </a:bodyPr>
          <a:lstStyle/>
          <a:p>
            <a:r>
              <a:rPr lang="en-GB" b="1" u="sng" dirty="0" smtClean="0">
                <a:solidFill>
                  <a:srgbClr val="0070C0"/>
                </a:solidFill>
                <a:latin typeface="Arial" panose="020B0604020202020204" pitchFamily="34" charset="0"/>
                <a:cs typeface="Arial" panose="020B0604020202020204" pitchFamily="34" charset="0"/>
              </a:rPr>
              <a:t>Regulation 10:</a:t>
            </a:r>
            <a:endParaRPr lang="en-GB" b="1" u="sng" dirty="0">
              <a:solidFill>
                <a:srgbClr val="0070C0"/>
              </a:solidFill>
              <a:latin typeface="Arial" panose="020B0604020202020204" pitchFamily="34" charset="0"/>
              <a:cs typeface="Arial" panose="020B0604020202020204" pitchFamily="34" charset="0"/>
            </a:endParaRPr>
          </a:p>
        </p:txBody>
      </p:sp>
      <p:sp>
        <p:nvSpPr>
          <p:cNvPr id="5" name="TextBox 4"/>
          <p:cNvSpPr txBox="1"/>
          <p:nvPr/>
        </p:nvSpPr>
        <p:spPr>
          <a:xfrm>
            <a:off x="2483768" y="1052736"/>
            <a:ext cx="1584176" cy="369332"/>
          </a:xfrm>
          <a:prstGeom prst="rect">
            <a:avLst/>
          </a:prstGeom>
          <a:noFill/>
        </p:spPr>
        <p:txBody>
          <a:bodyPr wrap="square" rtlCol="0">
            <a:spAutoFit/>
          </a:bodyPr>
          <a:lstStyle/>
          <a:p>
            <a:r>
              <a:rPr lang="en-GB" dirty="0" smtClean="0">
                <a:solidFill>
                  <a:srgbClr val="0070C0"/>
                </a:solidFill>
                <a:latin typeface="Arial" panose="020B0604020202020204" pitchFamily="34" charset="0"/>
                <a:cs typeface="Arial" panose="020B0604020202020204" pitchFamily="34" charset="0"/>
              </a:rPr>
              <a:t>Connections</a:t>
            </a:r>
            <a:endParaRPr lang="en-GB" dirty="0">
              <a:solidFill>
                <a:srgbClr val="0070C0"/>
              </a:solidFill>
              <a:latin typeface="Arial" panose="020B0604020202020204" pitchFamily="34" charset="0"/>
              <a:cs typeface="Arial" panose="020B0604020202020204" pitchFamily="34" charset="0"/>
            </a:endParaRPr>
          </a:p>
        </p:txBody>
      </p:sp>
      <p:sp>
        <p:nvSpPr>
          <p:cNvPr id="6" name="TextBox 5"/>
          <p:cNvSpPr txBox="1"/>
          <p:nvPr/>
        </p:nvSpPr>
        <p:spPr>
          <a:xfrm>
            <a:off x="611560" y="1844824"/>
            <a:ext cx="6480720" cy="646331"/>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Requires all joints and connections to be sound i.e. suitable for the purpose to prevent local "hot spots".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2708920"/>
            <a:ext cx="214312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2942282"/>
            <a:ext cx="2724150" cy="167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itle 1"/>
          <p:cNvSpPr>
            <a:spLocks noGrp="1"/>
          </p:cNvSpPr>
          <p:nvPr>
            <p:ph type="title"/>
          </p:nvPr>
        </p:nvSpPr>
        <p:spPr>
          <a:xfrm>
            <a:off x="0" y="260648"/>
            <a:ext cx="9144000" cy="548640"/>
          </a:xfrm>
        </p:spPr>
        <p:txBody>
          <a:bodyPr/>
          <a:lstStyle/>
          <a:p>
            <a:pPr algn="ctr"/>
            <a:r>
              <a:rPr lang="en-GB" b="1" dirty="0">
                <a:latin typeface="Arial" panose="020B0604020202020204" pitchFamily="34" charset="0"/>
                <a:cs typeface="Arial" panose="020B0604020202020204" pitchFamily="34" charset="0"/>
              </a:rPr>
              <a:t>Electricity at work regulations 1989</a:t>
            </a:r>
          </a:p>
        </p:txBody>
      </p:sp>
    </p:spTree>
    <p:extLst>
      <p:ext uri="{BB962C8B-B14F-4D97-AF65-F5344CB8AC3E}">
        <p14:creationId xmlns:p14="http://schemas.microsoft.com/office/powerpoint/2010/main" val="1495810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026"/>
                                        </p:tgtEl>
                                        <p:attrNameLst>
                                          <p:attrName>style.visibility</p:attrName>
                                        </p:attrNameLst>
                                      </p:cBhvr>
                                      <p:to>
                                        <p:strVal val="visible"/>
                                      </p:to>
                                    </p:set>
                                    <p:animEffect transition="in" filter="fade">
                                      <p:cBhvr>
                                        <p:cTn id="28" dur="1000"/>
                                        <p:tgtEl>
                                          <p:spTgt spid="1026"/>
                                        </p:tgtEl>
                                      </p:cBhvr>
                                    </p:animEffect>
                                    <p:anim calcmode="lin" valueType="num">
                                      <p:cBhvr>
                                        <p:cTn id="29" dur="1000" fill="hold"/>
                                        <p:tgtEl>
                                          <p:spTgt spid="1026"/>
                                        </p:tgtEl>
                                        <p:attrNameLst>
                                          <p:attrName>ppt_x</p:attrName>
                                        </p:attrNameLst>
                                      </p:cBhvr>
                                      <p:tavLst>
                                        <p:tav tm="0">
                                          <p:val>
                                            <p:strVal val="#ppt_x"/>
                                          </p:val>
                                        </p:tav>
                                        <p:tav tm="100000">
                                          <p:val>
                                            <p:strVal val="#ppt_x"/>
                                          </p:val>
                                        </p:tav>
                                      </p:tavLst>
                                    </p:anim>
                                    <p:anim calcmode="lin" valueType="num">
                                      <p:cBhvr>
                                        <p:cTn id="30"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027"/>
                                        </p:tgtEl>
                                        <p:attrNameLst>
                                          <p:attrName>style.visibility</p:attrName>
                                        </p:attrNameLst>
                                      </p:cBhvr>
                                      <p:to>
                                        <p:strVal val="visible"/>
                                      </p:to>
                                    </p:set>
                                    <p:animEffect transition="in" filter="fade">
                                      <p:cBhvr>
                                        <p:cTn id="35" dur="1000"/>
                                        <p:tgtEl>
                                          <p:spTgt spid="1027"/>
                                        </p:tgtEl>
                                      </p:cBhvr>
                                    </p:animEffect>
                                    <p:anim calcmode="lin" valueType="num">
                                      <p:cBhvr>
                                        <p:cTn id="36" dur="1000" fill="hold"/>
                                        <p:tgtEl>
                                          <p:spTgt spid="1027"/>
                                        </p:tgtEl>
                                        <p:attrNameLst>
                                          <p:attrName>ppt_x</p:attrName>
                                        </p:attrNameLst>
                                      </p:cBhvr>
                                      <p:tavLst>
                                        <p:tav tm="0">
                                          <p:val>
                                            <p:strVal val="#ppt_x"/>
                                          </p:val>
                                        </p:tav>
                                        <p:tav tm="100000">
                                          <p:val>
                                            <p:strVal val="#ppt_x"/>
                                          </p:val>
                                        </p:tav>
                                      </p:tavLst>
                                    </p:anim>
                                    <p:anim calcmode="lin" valueType="num">
                                      <p:cBhvr>
                                        <p:cTn id="37" dur="1000" fill="hold"/>
                                        <p:tgtEl>
                                          <p:spTgt spid="10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3568" y="1052736"/>
            <a:ext cx="1872208" cy="369332"/>
          </a:xfrm>
          <a:prstGeom prst="rect">
            <a:avLst/>
          </a:prstGeom>
          <a:noFill/>
        </p:spPr>
        <p:txBody>
          <a:bodyPr wrap="square" rtlCol="0">
            <a:spAutoFit/>
          </a:bodyPr>
          <a:lstStyle/>
          <a:p>
            <a:r>
              <a:rPr lang="en-GB" b="1" u="sng" dirty="0" smtClean="0">
                <a:solidFill>
                  <a:srgbClr val="0070C0"/>
                </a:solidFill>
                <a:latin typeface="Arial" panose="020B0604020202020204" pitchFamily="34" charset="0"/>
                <a:cs typeface="Arial" panose="020B0604020202020204" pitchFamily="34" charset="0"/>
              </a:rPr>
              <a:t>Regulation 11:</a:t>
            </a:r>
            <a:endParaRPr lang="en-GB" b="1" u="sng" dirty="0">
              <a:solidFill>
                <a:srgbClr val="0070C0"/>
              </a:solidFill>
              <a:latin typeface="Arial" panose="020B0604020202020204" pitchFamily="34" charset="0"/>
              <a:cs typeface="Arial" panose="020B0604020202020204" pitchFamily="34" charset="0"/>
            </a:endParaRPr>
          </a:p>
        </p:txBody>
      </p:sp>
      <p:sp>
        <p:nvSpPr>
          <p:cNvPr id="4" name="TextBox 3"/>
          <p:cNvSpPr txBox="1"/>
          <p:nvPr/>
        </p:nvSpPr>
        <p:spPr>
          <a:xfrm>
            <a:off x="2555776" y="1052736"/>
            <a:ext cx="4752528" cy="369332"/>
          </a:xfrm>
          <a:prstGeom prst="rect">
            <a:avLst/>
          </a:prstGeom>
          <a:noFill/>
        </p:spPr>
        <p:txBody>
          <a:bodyPr wrap="square" rtlCol="0">
            <a:spAutoFit/>
          </a:bodyPr>
          <a:lstStyle/>
          <a:p>
            <a:r>
              <a:rPr lang="en-GB" dirty="0" smtClean="0">
                <a:solidFill>
                  <a:srgbClr val="0070C0"/>
                </a:solidFill>
                <a:latin typeface="Arial" panose="020B0604020202020204" pitchFamily="34" charset="0"/>
                <a:cs typeface="Arial" panose="020B0604020202020204" pitchFamily="34" charset="0"/>
              </a:rPr>
              <a:t>Means for protecting from excess of current</a:t>
            </a:r>
            <a:endParaRPr lang="en-GB" dirty="0">
              <a:solidFill>
                <a:srgbClr val="0070C0"/>
              </a:solidFill>
              <a:latin typeface="Arial" panose="020B0604020202020204" pitchFamily="34" charset="0"/>
              <a:cs typeface="Arial" panose="020B0604020202020204" pitchFamily="34" charset="0"/>
            </a:endParaRPr>
          </a:p>
        </p:txBody>
      </p:sp>
      <p:sp>
        <p:nvSpPr>
          <p:cNvPr id="5" name="TextBox 4"/>
          <p:cNvSpPr txBox="1"/>
          <p:nvPr/>
        </p:nvSpPr>
        <p:spPr>
          <a:xfrm>
            <a:off x="611560" y="1916832"/>
            <a:ext cx="6624736"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The need to protect systems from faults and overloads.</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2996952"/>
            <a:ext cx="246697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5856" y="2996952"/>
            <a:ext cx="2232248" cy="17035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8144" y="3048631"/>
            <a:ext cx="2867025"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itle 1"/>
          <p:cNvSpPr>
            <a:spLocks noGrp="1"/>
          </p:cNvSpPr>
          <p:nvPr>
            <p:ph type="title"/>
          </p:nvPr>
        </p:nvSpPr>
        <p:spPr>
          <a:xfrm>
            <a:off x="0" y="260648"/>
            <a:ext cx="9144000" cy="548640"/>
          </a:xfrm>
        </p:spPr>
        <p:txBody>
          <a:bodyPr/>
          <a:lstStyle/>
          <a:p>
            <a:pPr algn="ctr"/>
            <a:r>
              <a:rPr lang="en-GB" b="1" dirty="0">
                <a:latin typeface="Arial" panose="020B0604020202020204" pitchFamily="34" charset="0"/>
                <a:cs typeface="Arial" panose="020B0604020202020204" pitchFamily="34" charset="0"/>
              </a:rPr>
              <a:t>Electricity at work regulations 1989</a:t>
            </a:r>
          </a:p>
        </p:txBody>
      </p:sp>
    </p:spTree>
    <p:extLst>
      <p:ext uri="{BB962C8B-B14F-4D97-AF65-F5344CB8AC3E}">
        <p14:creationId xmlns:p14="http://schemas.microsoft.com/office/powerpoint/2010/main" val="3958346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1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1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050"/>
                                        </p:tgtEl>
                                        <p:attrNameLst>
                                          <p:attrName>style.visibility</p:attrName>
                                        </p:attrNameLst>
                                      </p:cBhvr>
                                      <p:to>
                                        <p:strVal val="visible"/>
                                      </p:to>
                                    </p:set>
                                    <p:animEffect transition="in" filter="barn(inVertical)">
                                      <p:cBhvr>
                                        <p:cTn id="22" dur="500"/>
                                        <p:tgtEl>
                                          <p:spTgt spid="205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052"/>
                                        </p:tgtEl>
                                        <p:attrNameLst>
                                          <p:attrName>style.visibility</p:attrName>
                                        </p:attrNameLst>
                                      </p:cBhvr>
                                      <p:to>
                                        <p:strVal val="visible"/>
                                      </p:to>
                                    </p:set>
                                    <p:animEffect transition="in" filter="barn(inVertical)">
                                      <p:cBhvr>
                                        <p:cTn id="27" dur="500"/>
                                        <p:tgtEl>
                                          <p:spTgt spid="2052"/>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053"/>
                                        </p:tgtEl>
                                        <p:attrNameLst>
                                          <p:attrName>style.visibility</p:attrName>
                                        </p:attrNameLst>
                                      </p:cBhvr>
                                      <p:to>
                                        <p:strVal val="visible"/>
                                      </p:to>
                                    </p:set>
                                    <p:animEffect transition="in" filter="barn(inVertical)">
                                      <p:cBhvr>
                                        <p:cTn id="32" dur="500"/>
                                        <p:tgtEl>
                                          <p:spTgt spid="20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3568" y="1052736"/>
            <a:ext cx="2016224" cy="369332"/>
          </a:xfrm>
          <a:prstGeom prst="rect">
            <a:avLst/>
          </a:prstGeom>
          <a:noFill/>
        </p:spPr>
        <p:txBody>
          <a:bodyPr wrap="square" rtlCol="0">
            <a:spAutoFit/>
          </a:bodyPr>
          <a:lstStyle/>
          <a:p>
            <a:r>
              <a:rPr lang="en-GB" b="1" u="sng" dirty="0" smtClean="0">
                <a:solidFill>
                  <a:srgbClr val="0070C0"/>
                </a:solidFill>
                <a:latin typeface="Arial" panose="020B0604020202020204" pitchFamily="34" charset="0"/>
                <a:cs typeface="Arial" panose="020B0604020202020204" pitchFamily="34" charset="0"/>
              </a:rPr>
              <a:t>Regulation 12:</a:t>
            </a:r>
            <a:endParaRPr lang="en-GB" b="1" u="sng" dirty="0">
              <a:solidFill>
                <a:srgbClr val="0070C0"/>
              </a:solidFill>
              <a:latin typeface="Arial" panose="020B0604020202020204" pitchFamily="34" charset="0"/>
              <a:cs typeface="Arial" panose="020B0604020202020204" pitchFamily="34" charset="0"/>
            </a:endParaRPr>
          </a:p>
        </p:txBody>
      </p:sp>
      <p:sp>
        <p:nvSpPr>
          <p:cNvPr id="4" name="TextBox 3"/>
          <p:cNvSpPr txBox="1"/>
          <p:nvPr/>
        </p:nvSpPr>
        <p:spPr>
          <a:xfrm>
            <a:off x="2699792" y="1052736"/>
            <a:ext cx="5544616" cy="369332"/>
          </a:xfrm>
          <a:prstGeom prst="rect">
            <a:avLst/>
          </a:prstGeom>
          <a:noFill/>
        </p:spPr>
        <p:txBody>
          <a:bodyPr wrap="square" rtlCol="0">
            <a:spAutoFit/>
          </a:bodyPr>
          <a:lstStyle/>
          <a:p>
            <a:r>
              <a:rPr lang="en-GB" dirty="0" smtClean="0">
                <a:solidFill>
                  <a:srgbClr val="0070C0"/>
                </a:solidFill>
                <a:latin typeface="Arial" panose="020B0604020202020204" pitchFamily="34" charset="0"/>
                <a:cs typeface="Arial" panose="020B0604020202020204" pitchFamily="34" charset="0"/>
              </a:rPr>
              <a:t>Means for cutting off the supply and for isolation</a:t>
            </a:r>
            <a:endParaRPr lang="en-GB" dirty="0">
              <a:solidFill>
                <a:srgbClr val="0070C0"/>
              </a:solidFill>
              <a:latin typeface="Arial" panose="020B0604020202020204" pitchFamily="34" charset="0"/>
              <a:cs typeface="Arial" panose="020B0604020202020204" pitchFamily="34" charset="0"/>
            </a:endParaRPr>
          </a:p>
        </p:txBody>
      </p:sp>
      <p:sp>
        <p:nvSpPr>
          <p:cNvPr id="5" name="TextBox 4"/>
          <p:cNvSpPr txBox="1"/>
          <p:nvPr/>
        </p:nvSpPr>
        <p:spPr>
          <a:xfrm>
            <a:off x="683568" y="1844824"/>
            <a:ext cx="5904656" cy="646331"/>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Requires systems to be capable of being </a:t>
            </a:r>
            <a:r>
              <a:rPr lang="en-GB" dirty="0">
                <a:solidFill>
                  <a:srgbClr val="0070C0"/>
                </a:solidFill>
                <a:latin typeface="Arial" panose="020B0604020202020204" pitchFamily="34" charset="0"/>
                <a:cs typeface="Arial" panose="020B0604020202020204" pitchFamily="34" charset="0"/>
              </a:rPr>
              <a:t>switched off </a:t>
            </a:r>
            <a:r>
              <a:rPr lang="en-GB" dirty="0">
                <a:latin typeface="Arial" panose="020B0604020202020204" pitchFamily="34" charset="0"/>
                <a:cs typeface="Arial" panose="020B0604020202020204" pitchFamily="34" charset="0"/>
              </a:rPr>
              <a:t>AND </a:t>
            </a:r>
            <a:r>
              <a:rPr lang="en-GB" dirty="0">
                <a:solidFill>
                  <a:srgbClr val="0070C0"/>
                </a:solidFill>
                <a:latin typeface="Arial" panose="020B0604020202020204" pitchFamily="34" charset="0"/>
                <a:cs typeface="Arial" panose="020B0604020202020204" pitchFamily="34" charset="0"/>
              </a:rPr>
              <a:t>isolated</a:t>
            </a:r>
            <a:r>
              <a:rPr lang="en-GB" dirty="0">
                <a:latin typeface="Arial" panose="020B0604020202020204" pitchFamily="34" charset="0"/>
                <a:cs typeface="Arial" panose="020B0604020202020204" pitchFamily="34" charset="0"/>
              </a:rPr>
              <a:t> - the basics of safe system of work.</a:t>
            </a: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3068960"/>
            <a:ext cx="2736304" cy="18242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69889" y="3054287"/>
            <a:ext cx="2270026" cy="18084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00192" y="2986406"/>
            <a:ext cx="1944216" cy="1944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itle 1"/>
          <p:cNvSpPr>
            <a:spLocks noGrp="1"/>
          </p:cNvSpPr>
          <p:nvPr>
            <p:ph type="title"/>
          </p:nvPr>
        </p:nvSpPr>
        <p:spPr>
          <a:xfrm>
            <a:off x="0" y="260648"/>
            <a:ext cx="9144000" cy="548640"/>
          </a:xfrm>
        </p:spPr>
        <p:txBody>
          <a:bodyPr/>
          <a:lstStyle/>
          <a:p>
            <a:pPr algn="ctr"/>
            <a:r>
              <a:rPr lang="en-GB" b="1" dirty="0">
                <a:latin typeface="Arial" panose="020B0604020202020204" pitchFamily="34" charset="0"/>
                <a:cs typeface="Arial" panose="020B0604020202020204" pitchFamily="34" charset="0"/>
              </a:rPr>
              <a:t>Electricity at work regulations 1989</a:t>
            </a:r>
          </a:p>
        </p:txBody>
      </p:sp>
    </p:spTree>
    <p:extLst>
      <p:ext uri="{BB962C8B-B14F-4D97-AF65-F5344CB8AC3E}">
        <p14:creationId xmlns:p14="http://schemas.microsoft.com/office/powerpoint/2010/main" val="3978338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074"/>
                                        </p:tgtEl>
                                        <p:attrNameLst>
                                          <p:attrName>style.visibility</p:attrName>
                                        </p:attrNameLst>
                                      </p:cBhvr>
                                      <p:to>
                                        <p:strVal val="visible"/>
                                      </p:to>
                                    </p:set>
                                    <p:animEffect transition="in" filter="circle(in)">
                                      <p:cBhvr>
                                        <p:cTn id="22" dur="2000"/>
                                        <p:tgtEl>
                                          <p:spTgt spid="3074"/>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075"/>
                                        </p:tgtEl>
                                        <p:attrNameLst>
                                          <p:attrName>style.visibility</p:attrName>
                                        </p:attrNameLst>
                                      </p:cBhvr>
                                      <p:to>
                                        <p:strVal val="visible"/>
                                      </p:to>
                                    </p:set>
                                    <p:animEffect transition="in" filter="circle(in)">
                                      <p:cBhvr>
                                        <p:cTn id="27" dur="2000"/>
                                        <p:tgtEl>
                                          <p:spTgt spid="3075"/>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3076"/>
                                        </p:tgtEl>
                                        <p:attrNameLst>
                                          <p:attrName>style.visibility</p:attrName>
                                        </p:attrNameLst>
                                      </p:cBhvr>
                                      <p:to>
                                        <p:strVal val="visible"/>
                                      </p:to>
                                    </p:set>
                                    <p:animEffect transition="in" filter="circle(in)">
                                      <p:cBhvr>
                                        <p:cTn id="32" dur="20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484" y="300933"/>
            <a:ext cx="2925080" cy="36594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3888" y="300932"/>
            <a:ext cx="2589708" cy="3659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261026" y="4139788"/>
            <a:ext cx="1107996" cy="369332"/>
          </a:xfrm>
          <a:prstGeom prst="rect">
            <a:avLst/>
          </a:prstGeom>
          <a:noFill/>
        </p:spPr>
        <p:txBody>
          <a:bodyPr wrap="none" rtlCol="0">
            <a:spAutoFit/>
          </a:bodyPr>
          <a:lstStyle/>
          <a:p>
            <a:r>
              <a:rPr lang="en-GB" dirty="0" smtClean="0">
                <a:latin typeface="Arial" panose="020B0604020202020204" pitchFamily="34" charset="0"/>
                <a:cs typeface="Arial" panose="020B0604020202020204" pitchFamily="34" charset="0"/>
              </a:rPr>
              <a:t>Statutory</a:t>
            </a:r>
            <a:endParaRPr lang="en-GB" dirty="0">
              <a:latin typeface="Arial" panose="020B0604020202020204" pitchFamily="34" charset="0"/>
              <a:cs typeface="Arial" panose="020B0604020202020204" pitchFamily="34" charset="0"/>
            </a:endParaRPr>
          </a:p>
        </p:txBody>
      </p:sp>
      <p:sp>
        <p:nvSpPr>
          <p:cNvPr id="3" name="TextBox 2"/>
          <p:cNvSpPr txBox="1"/>
          <p:nvPr/>
        </p:nvSpPr>
        <p:spPr>
          <a:xfrm>
            <a:off x="4211960" y="4139788"/>
            <a:ext cx="1152128" cy="369332"/>
          </a:xfrm>
          <a:prstGeom prst="rect">
            <a:avLst/>
          </a:prstGeom>
          <a:noFill/>
        </p:spPr>
        <p:txBody>
          <a:bodyPr wrap="square" rtlCol="0">
            <a:spAutoFit/>
          </a:bodyPr>
          <a:lstStyle/>
          <a:p>
            <a:r>
              <a:rPr lang="en-GB" dirty="0" smtClean="0">
                <a:latin typeface="Arial" panose="020B0604020202020204" pitchFamily="34" charset="0"/>
                <a:cs typeface="Arial" panose="020B0604020202020204" pitchFamily="34" charset="0"/>
              </a:rPr>
              <a:t>Statutory</a:t>
            </a:r>
            <a:endParaRPr lang="en-GB" dirty="0">
              <a:latin typeface="Arial" panose="020B0604020202020204" pitchFamily="34" charset="0"/>
              <a:cs typeface="Arial" panose="020B0604020202020204" pitchFamily="34" charset="0"/>
            </a:endParaRPr>
          </a:p>
        </p:txBody>
      </p:sp>
      <p:sp>
        <p:nvSpPr>
          <p:cNvPr id="4" name="TextBox 3"/>
          <p:cNvSpPr txBox="1"/>
          <p:nvPr/>
        </p:nvSpPr>
        <p:spPr>
          <a:xfrm>
            <a:off x="6752108" y="4139788"/>
            <a:ext cx="1656184" cy="369332"/>
          </a:xfrm>
          <a:prstGeom prst="rect">
            <a:avLst/>
          </a:prstGeom>
          <a:noFill/>
        </p:spPr>
        <p:txBody>
          <a:bodyPr wrap="square" rtlCol="0">
            <a:spAutoFit/>
          </a:bodyPr>
          <a:lstStyle/>
          <a:p>
            <a:r>
              <a:rPr lang="en-GB" dirty="0" smtClean="0">
                <a:latin typeface="Arial" panose="020B0604020202020204" pitchFamily="34" charset="0"/>
                <a:cs typeface="Arial" panose="020B0604020202020204" pitchFamily="34" charset="0"/>
              </a:rPr>
              <a:t>Non-Statutory</a:t>
            </a:r>
            <a:endParaRPr lang="en-GB" dirty="0">
              <a:latin typeface="Arial" panose="020B0604020202020204" pitchFamily="34" charset="0"/>
              <a:cs typeface="Arial" panose="020B0604020202020204" pitchFamily="34" charset="0"/>
            </a:endParaRPr>
          </a:p>
        </p:txBody>
      </p:sp>
      <p:pic>
        <p:nvPicPr>
          <p:cNvPr id="1026" name="Picture 2" descr="C:\Users\pwood\Pictures\18th.jf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2199" y="300933"/>
            <a:ext cx="2620721" cy="36594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107332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arn(inVertical)">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051"/>
                                        </p:tgtEl>
                                        <p:attrNameLst>
                                          <p:attrName>style.visibility</p:attrName>
                                        </p:attrNameLst>
                                      </p:cBhvr>
                                      <p:to>
                                        <p:strVal val="visible"/>
                                      </p:to>
                                    </p:set>
                                    <p:animEffect transition="in" filter="fade">
                                      <p:cBhvr>
                                        <p:cTn id="19" dur="500"/>
                                        <p:tgtEl>
                                          <p:spTgt spid="2051"/>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circle(in)">
                                      <p:cBhvr>
                                        <p:cTn id="24" dur="20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additive="base">
                                        <p:cTn id="29" dur="500" fill="hold"/>
                                        <p:tgtEl>
                                          <p:spTgt spid="4"/>
                                        </p:tgtEl>
                                        <p:attrNameLst>
                                          <p:attrName>ppt_x</p:attrName>
                                        </p:attrNameLst>
                                      </p:cBhvr>
                                      <p:tavLst>
                                        <p:tav tm="0">
                                          <p:val>
                                            <p:strVal val="#ppt_x"/>
                                          </p:val>
                                        </p:tav>
                                        <p:tav tm="100000">
                                          <p:val>
                                            <p:strVal val="#ppt_x"/>
                                          </p:val>
                                        </p:tav>
                                      </p:tavLst>
                                    </p:anim>
                                    <p:anim calcmode="lin" valueType="num">
                                      <p:cBhvr additive="base">
                                        <p:cTn id="3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3568" y="1052736"/>
            <a:ext cx="1872208" cy="369332"/>
          </a:xfrm>
          <a:prstGeom prst="rect">
            <a:avLst/>
          </a:prstGeom>
          <a:noFill/>
        </p:spPr>
        <p:txBody>
          <a:bodyPr wrap="square" rtlCol="0">
            <a:spAutoFit/>
          </a:bodyPr>
          <a:lstStyle/>
          <a:p>
            <a:r>
              <a:rPr lang="en-GB" b="1" u="sng" dirty="0" smtClean="0">
                <a:solidFill>
                  <a:srgbClr val="0070C0"/>
                </a:solidFill>
                <a:latin typeface="Arial" panose="020B0604020202020204" pitchFamily="34" charset="0"/>
                <a:cs typeface="Arial" panose="020B0604020202020204" pitchFamily="34" charset="0"/>
              </a:rPr>
              <a:t>Regulation 13:</a:t>
            </a:r>
            <a:endParaRPr lang="en-GB" b="1" u="sng" dirty="0">
              <a:solidFill>
                <a:srgbClr val="0070C0"/>
              </a:solidFill>
              <a:latin typeface="Arial" panose="020B0604020202020204" pitchFamily="34" charset="0"/>
              <a:cs typeface="Arial" panose="020B0604020202020204" pitchFamily="34" charset="0"/>
            </a:endParaRPr>
          </a:p>
        </p:txBody>
      </p:sp>
      <p:sp>
        <p:nvSpPr>
          <p:cNvPr id="4" name="TextBox 3"/>
          <p:cNvSpPr txBox="1"/>
          <p:nvPr/>
        </p:nvSpPr>
        <p:spPr>
          <a:xfrm>
            <a:off x="2555776" y="1052736"/>
            <a:ext cx="5256584" cy="369332"/>
          </a:xfrm>
          <a:prstGeom prst="rect">
            <a:avLst/>
          </a:prstGeom>
          <a:noFill/>
        </p:spPr>
        <p:txBody>
          <a:bodyPr wrap="square" rtlCol="0">
            <a:spAutoFit/>
          </a:bodyPr>
          <a:lstStyle/>
          <a:p>
            <a:r>
              <a:rPr lang="en-GB" dirty="0" smtClean="0">
                <a:solidFill>
                  <a:srgbClr val="0070C0"/>
                </a:solidFill>
                <a:latin typeface="Arial" panose="020B0604020202020204" pitchFamily="34" charset="0"/>
                <a:cs typeface="Arial" panose="020B0604020202020204" pitchFamily="34" charset="0"/>
              </a:rPr>
              <a:t>Precautions for work on equipment made dead</a:t>
            </a:r>
            <a:endParaRPr lang="en-GB" dirty="0">
              <a:solidFill>
                <a:srgbClr val="0070C0"/>
              </a:solidFill>
              <a:latin typeface="Arial" panose="020B0604020202020204" pitchFamily="34" charset="0"/>
              <a:cs typeface="Arial" panose="020B0604020202020204" pitchFamily="34" charset="0"/>
            </a:endParaRPr>
          </a:p>
        </p:txBody>
      </p:sp>
      <p:sp>
        <p:nvSpPr>
          <p:cNvPr id="5" name="TextBox 4"/>
          <p:cNvSpPr txBox="1"/>
          <p:nvPr/>
        </p:nvSpPr>
        <p:spPr>
          <a:xfrm>
            <a:off x="683568" y="1988840"/>
            <a:ext cx="7128792" cy="646331"/>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Precautions for work on equipment made "</a:t>
            </a:r>
            <a:r>
              <a:rPr lang="en-GB" dirty="0">
                <a:solidFill>
                  <a:srgbClr val="0070C0"/>
                </a:solidFill>
                <a:latin typeface="Arial" panose="020B0604020202020204" pitchFamily="34" charset="0"/>
                <a:cs typeface="Arial" panose="020B0604020202020204" pitchFamily="34" charset="0"/>
              </a:rPr>
              <a:t>DEAD</a:t>
            </a:r>
            <a:r>
              <a:rPr lang="en-GB" dirty="0">
                <a:latin typeface="Arial" panose="020B0604020202020204" pitchFamily="34" charset="0"/>
                <a:cs typeface="Arial" panose="020B0604020202020204" pitchFamily="34" charset="0"/>
              </a:rPr>
              <a:t>" e.g. </a:t>
            </a:r>
            <a:r>
              <a:rPr lang="en-GB" dirty="0">
                <a:solidFill>
                  <a:srgbClr val="0070C0"/>
                </a:solidFill>
                <a:latin typeface="Arial" panose="020B0604020202020204" pitchFamily="34" charset="0"/>
                <a:cs typeface="Arial" panose="020B0604020202020204" pitchFamily="34" charset="0"/>
              </a:rPr>
              <a:t>locking off </a:t>
            </a:r>
            <a:r>
              <a:rPr lang="en-GB" dirty="0">
                <a:latin typeface="Arial" panose="020B0604020202020204" pitchFamily="34" charset="0"/>
                <a:cs typeface="Arial" panose="020B0604020202020204" pitchFamily="34" charset="0"/>
              </a:rPr>
              <a:t>and </a:t>
            </a:r>
            <a:r>
              <a:rPr lang="en-GB" dirty="0">
                <a:solidFill>
                  <a:srgbClr val="0070C0"/>
                </a:solidFill>
                <a:latin typeface="Arial" panose="020B0604020202020204" pitchFamily="34" charset="0"/>
                <a:cs typeface="Arial" panose="020B0604020202020204" pitchFamily="34" charset="0"/>
              </a:rPr>
              <a:t>permit-to-work</a:t>
            </a:r>
            <a:r>
              <a:rPr lang="en-GB" dirty="0">
                <a:latin typeface="Arial" panose="020B0604020202020204" pitchFamily="34" charset="0"/>
                <a:cs typeface="Arial" panose="020B0604020202020204" pitchFamily="34" charset="0"/>
              </a:rPr>
              <a:t> procedures.</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5" y="2938097"/>
            <a:ext cx="1728192" cy="20738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16016" y="2649948"/>
            <a:ext cx="2844087" cy="34433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itle 1"/>
          <p:cNvSpPr>
            <a:spLocks noGrp="1"/>
          </p:cNvSpPr>
          <p:nvPr>
            <p:ph type="title"/>
          </p:nvPr>
        </p:nvSpPr>
        <p:spPr>
          <a:xfrm>
            <a:off x="0" y="260648"/>
            <a:ext cx="9144000" cy="548640"/>
          </a:xfrm>
        </p:spPr>
        <p:txBody>
          <a:bodyPr/>
          <a:lstStyle/>
          <a:p>
            <a:pPr algn="ctr"/>
            <a:r>
              <a:rPr lang="en-GB" b="1" dirty="0">
                <a:latin typeface="Arial" panose="020B0604020202020204" pitchFamily="34" charset="0"/>
                <a:cs typeface="Arial" panose="020B0604020202020204" pitchFamily="34" charset="0"/>
              </a:rPr>
              <a:t>Electricity at work regulations 1989</a:t>
            </a:r>
          </a:p>
        </p:txBody>
      </p:sp>
    </p:spTree>
    <p:extLst>
      <p:ext uri="{BB962C8B-B14F-4D97-AF65-F5344CB8AC3E}">
        <p14:creationId xmlns:p14="http://schemas.microsoft.com/office/powerpoint/2010/main" val="1283013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ppt_x"/>
                                          </p:val>
                                        </p:tav>
                                        <p:tav tm="100000">
                                          <p:val>
                                            <p:strVal val="#ppt_x"/>
                                          </p:val>
                                        </p:tav>
                                      </p:tavLst>
                                    </p:anim>
                                    <p:anim calcmode="lin" valueType="num">
                                      <p:cBhvr additive="base">
                                        <p:cTn id="8"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1000" fill="hold"/>
                                        <p:tgtEl>
                                          <p:spTgt spid="4"/>
                                        </p:tgtEl>
                                        <p:attrNameLst>
                                          <p:attrName>ppt_x</p:attrName>
                                        </p:attrNameLst>
                                      </p:cBhvr>
                                      <p:tavLst>
                                        <p:tav tm="0">
                                          <p:val>
                                            <p:strVal val="#ppt_x"/>
                                          </p:val>
                                        </p:tav>
                                        <p:tav tm="100000">
                                          <p:val>
                                            <p:strVal val="#ppt_x"/>
                                          </p:val>
                                        </p:tav>
                                      </p:tavLst>
                                    </p:anim>
                                    <p:anim calcmode="lin" valueType="num">
                                      <p:cBhvr additive="base">
                                        <p:cTn id="14"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1000" fill="hold"/>
                                        <p:tgtEl>
                                          <p:spTgt spid="5"/>
                                        </p:tgtEl>
                                        <p:attrNameLst>
                                          <p:attrName>ppt_x</p:attrName>
                                        </p:attrNameLst>
                                      </p:cBhvr>
                                      <p:tavLst>
                                        <p:tav tm="0">
                                          <p:val>
                                            <p:strVal val="#ppt_x"/>
                                          </p:val>
                                        </p:tav>
                                        <p:tav tm="100000">
                                          <p:val>
                                            <p:strVal val="#ppt_x"/>
                                          </p:val>
                                        </p:tav>
                                      </p:tavLst>
                                    </p:anim>
                                    <p:anim calcmode="lin" valueType="num">
                                      <p:cBhvr additive="base">
                                        <p:cTn id="20"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098"/>
                                        </p:tgtEl>
                                        <p:attrNameLst>
                                          <p:attrName>style.visibility</p:attrName>
                                        </p:attrNameLst>
                                      </p:cBhvr>
                                      <p:to>
                                        <p:strVal val="visible"/>
                                      </p:to>
                                    </p:set>
                                    <p:anim calcmode="lin" valueType="num">
                                      <p:cBhvr additive="base">
                                        <p:cTn id="25" dur="500" fill="hold"/>
                                        <p:tgtEl>
                                          <p:spTgt spid="4098"/>
                                        </p:tgtEl>
                                        <p:attrNameLst>
                                          <p:attrName>ppt_x</p:attrName>
                                        </p:attrNameLst>
                                      </p:cBhvr>
                                      <p:tavLst>
                                        <p:tav tm="0">
                                          <p:val>
                                            <p:strVal val="#ppt_x"/>
                                          </p:val>
                                        </p:tav>
                                        <p:tav tm="100000">
                                          <p:val>
                                            <p:strVal val="#ppt_x"/>
                                          </p:val>
                                        </p:tav>
                                      </p:tavLst>
                                    </p:anim>
                                    <p:anim calcmode="lin" valueType="num">
                                      <p:cBhvr additive="base">
                                        <p:cTn id="26"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099"/>
                                        </p:tgtEl>
                                        <p:attrNameLst>
                                          <p:attrName>style.visibility</p:attrName>
                                        </p:attrNameLst>
                                      </p:cBhvr>
                                      <p:to>
                                        <p:strVal val="visible"/>
                                      </p:to>
                                    </p:set>
                                    <p:anim calcmode="lin" valueType="num">
                                      <p:cBhvr additive="base">
                                        <p:cTn id="31" dur="500" fill="hold"/>
                                        <p:tgtEl>
                                          <p:spTgt spid="4099"/>
                                        </p:tgtEl>
                                        <p:attrNameLst>
                                          <p:attrName>ppt_x</p:attrName>
                                        </p:attrNameLst>
                                      </p:cBhvr>
                                      <p:tavLst>
                                        <p:tav tm="0">
                                          <p:val>
                                            <p:strVal val="#ppt_x"/>
                                          </p:val>
                                        </p:tav>
                                        <p:tav tm="100000">
                                          <p:val>
                                            <p:strVal val="#ppt_x"/>
                                          </p:val>
                                        </p:tav>
                                      </p:tavLst>
                                    </p:anim>
                                    <p:anim calcmode="lin" valueType="num">
                                      <p:cBhvr additive="base">
                                        <p:cTn id="32" dur="500" fill="hold"/>
                                        <p:tgtEl>
                                          <p:spTgt spid="40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3568" y="1052736"/>
            <a:ext cx="1872208" cy="369332"/>
          </a:xfrm>
          <a:prstGeom prst="rect">
            <a:avLst/>
          </a:prstGeom>
          <a:noFill/>
        </p:spPr>
        <p:txBody>
          <a:bodyPr wrap="square" rtlCol="0">
            <a:spAutoFit/>
          </a:bodyPr>
          <a:lstStyle/>
          <a:p>
            <a:r>
              <a:rPr lang="en-GB" b="1" u="sng" dirty="0" smtClean="0">
                <a:solidFill>
                  <a:srgbClr val="0070C0"/>
                </a:solidFill>
                <a:latin typeface="Arial" panose="020B0604020202020204" pitchFamily="34" charset="0"/>
                <a:cs typeface="Arial" panose="020B0604020202020204" pitchFamily="34" charset="0"/>
              </a:rPr>
              <a:t>Regulation 14:</a:t>
            </a:r>
            <a:endParaRPr lang="en-GB" b="1" u="sng" dirty="0">
              <a:solidFill>
                <a:srgbClr val="0070C0"/>
              </a:solidFill>
              <a:latin typeface="Arial" panose="020B0604020202020204" pitchFamily="34" charset="0"/>
              <a:cs typeface="Arial" panose="020B0604020202020204" pitchFamily="34" charset="0"/>
            </a:endParaRPr>
          </a:p>
        </p:txBody>
      </p:sp>
      <p:sp>
        <p:nvSpPr>
          <p:cNvPr id="4" name="TextBox 3"/>
          <p:cNvSpPr txBox="1"/>
          <p:nvPr/>
        </p:nvSpPr>
        <p:spPr>
          <a:xfrm>
            <a:off x="2582137" y="1052736"/>
            <a:ext cx="3744416" cy="369332"/>
          </a:xfrm>
          <a:prstGeom prst="rect">
            <a:avLst/>
          </a:prstGeom>
          <a:noFill/>
        </p:spPr>
        <p:txBody>
          <a:bodyPr wrap="square" rtlCol="0">
            <a:spAutoFit/>
          </a:bodyPr>
          <a:lstStyle/>
          <a:p>
            <a:r>
              <a:rPr lang="en-GB" dirty="0" smtClean="0">
                <a:solidFill>
                  <a:srgbClr val="0070C0"/>
                </a:solidFill>
                <a:latin typeface="Arial" panose="020B0604020202020204" pitchFamily="34" charset="0"/>
                <a:cs typeface="Arial" panose="020B0604020202020204" pitchFamily="34" charset="0"/>
              </a:rPr>
              <a:t>Work on or near live equipment</a:t>
            </a:r>
            <a:endParaRPr lang="en-GB" dirty="0">
              <a:solidFill>
                <a:srgbClr val="0070C0"/>
              </a:solidFill>
              <a:latin typeface="Arial" panose="020B0604020202020204" pitchFamily="34" charset="0"/>
              <a:cs typeface="Arial" panose="020B0604020202020204" pitchFamily="34" charset="0"/>
            </a:endParaRPr>
          </a:p>
        </p:txBody>
      </p:sp>
      <p:sp>
        <p:nvSpPr>
          <p:cNvPr id="5" name="TextBox 4"/>
          <p:cNvSpPr txBox="1"/>
          <p:nvPr/>
        </p:nvSpPr>
        <p:spPr>
          <a:xfrm>
            <a:off x="683568" y="1606057"/>
            <a:ext cx="5976664" cy="369332"/>
          </a:xfrm>
          <a:prstGeom prst="rect">
            <a:avLst/>
          </a:prstGeom>
          <a:noFill/>
        </p:spPr>
        <p:txBody>
          <a:bodyPr wrap="square" rtlCol="0">
            <a:spAutoFit/>
          </a:bodyPr>
          <a:lstStyle/>
          <a:p>
            <a:r>
              <a:rPr lang="en-GB" b="1" dirty="0">
                <a:latin typeface="Arial" panose="020B0604020202020204" pitchFamily="34" charset="0"/>
                <a:cs typeface="Arial" panose="020B0604020202020204" pitchFamily="34" charset="0"/>
              </a:rPr>
              <a:t>THE BIG ONE! - Work ON or NEAR live conductors. </a:t>
            </a:r>
          </a:p>
        </p:txBody>
      </p:sp>
      <p:sp>
        <p:nvSpPr>
          <p:cNvPr id="6" name="TextBox 5"/>
          <p:cNvSpPr txBox="1"/>
          <p:nvPr/>
        </p:nvSpPr>
        <p:spPr>
          <a:xfrm>
            <a:off x="1394005" y="2132856"/>
            <a:ext cx="6120680" cy="1200329"/>
          </a:xfrm>
          <a:prstGeom prst="rect">
            <a:avLst/>
          </a:prstGeom>
          <a:noFill/>
        </p:spPr>
        <p:txBody>
          <a:bodyPr wrap="square" rtlCol="0">
            <a:spAutoFit/>
          </a:bodyPr>
          <a:lstStyle/>
          <a:p>
            <a:r>
              <a:rPr lang="en-GB" dirty="0">
                <a:solidFill>
                  <a:srgbClr val="0070C0"/>
                </a:solidFill>
                <a:latin typeface="Arial" panose="020B0604020202020204" pitchFamily="34" charset="0"/>
                <a:cs typeface="Arial" panose="020B0604020202020204" pitchFamily="34" charset="0"/>
              </a:rPr>
              <a:t>“No person shall be engaged in any work activity on or so near any live conductor (other than one suitably covered with insulating material so as to prevent danger) that danger may arise unless –” </a:t>
            </a:r>
          </a:p>
        </p:txBody>
      </p:sp>
      <p:sp>
        <p:nvSpPr>
          <p:cNvPr id="7" name="TextBox 6"/>
          <p:cNvSpPr txBox="1"/>
          <p:nvPr/>
        </p:nvSpPr>
        <p:spPr>
          <a:xfrm>
            <a:off x="683568" y="3416353"/>
            <a:ext cx="7704856" cy="646331"/>
          </a:xfrm>
          <a:prstGeom prst="rect">
            <a:avLst/>
          </a:prstGeom>
          <a:noFill/>
        </p:spPr>
        <p:txBody>
          <a:bodyPr wrap="square" rtlCol="0">
            <a:spAutoFit/>
          </a:bodyPr>
          <a:lstStyle/>
          <a:p>
            <a:r>
              <a:rPr lang="en-GB" b="1" dirty="0" smtClean="0">
                <a:latin typeface="Arial" panose="020B0604020202020204" pitchFamily="34" charset="0"/>
                <a:cs typeface="Arial" panose="020B0604020202020204" pitchFamily="34" charset="0"/>
              </a:rPr>
              <a:t>(a)	“it </a:t>
            </a:r>
            <a:r>
              <a:rPr lang="en-GB" b="1" dirty="0">
                <a:latin typeface="Arial" panose="020B0604020202020204" pitchFamily="34" charset="0"/>
                <a:cs typeface="Arial" panose="020B0604020202020204" pitchFamily="34" charset="0"/>
              </a:rPr>
              <a:t>is unreasonable in all </a:t>
            </a:r>
            <a:r>
              <a:rPr lang="en-GB" b="1" dirty="0" smtClean="0">
                <a:latin typeface="Arial" panose="020B0604020202020204" pitchFamily="34" charset="0"/>
                <a:cs typeface="Arial" panose="020B0604020202020204" pitchFamily="34" charset="0"/>
              </a:rPr>
              <a:t>circumstances </a:t>
            </a:r>
            <a:r>
              <a:rPr lang="en-GB" b="1" dirty="0">
                <a:latin typeface="Arial" panose="020B0604020202020204" pitchFamily="34" charset="0"/>
                <a:cs typeface="Arial" panose="020B0604020202020204" pitchFamily="34" charset="0"/>
              </a:rPr>
              <a:t>for it to be dead”; and….</a:t>
            </a:r>
          </a:p>
        </p:txBody>
      </p:sp>
      <p:sp>
        <p:nvSpPr>
          <p:cNvPr id="8" name="TextBox 7"/>
          <p:cNvSpPr txBox="1"/>
          <p:nvPr/>
        </p:nvSpPr>
        <p:spPr>
          <a:xfrm>
            <a:off x="683568" y="4293096"/>
            <a:ext cx="7560840" cy="646331"/>
          </a:xfrm>
          <a:prstGeom prst="rect">
            <a:avLst/>
          </a:prstGeom>
          <a:noFill/>
        </p:spPr>
        <p:txBody>
          <a:bodyPr wrap="square" rtlCol="0">
            <a:spAutoFit/>
          </a:bodyPr>
          <a:lstStyle/>
          <a:p>
            <a:r>
              <a:rPr lang="en-GB" b="1" dirty="0" smtClean="0">
                <a:latin typeface="Arial" panose="020B0604020202020204" pitchFamily="34" charset="0"/>
                <a:cs typeface="Arial" panose="020B0604020202020204" pitchFamily="34" charset="0"/>
              </a:rPr>
              <a:t>(b)	“it </a:t>
            </a:r>
            <a:r>
              <a:rPr lang="en-GB" b="1" dirty="0">
                <a:latin typeface="Arial" panose="020B0604020202020204" pitchFamily="34" charset="0"/>
                <a:cs typeface="Arial" panose="020B0604020202020204" pitchFamily="34" charset="0"/>
              </a:rPr>
              <a:t>is reasonable in all the circumstances for him to be at work on </a:t>
            </a:r>
            <a:r>
              <a:rPr lang="en-GB" b="1" dirty="0" smtClean="0">
                <a:latin typeface="Arial" panose="020B0604020202020204" pitchFamily="34" charset="0"/>
                <a:cs typeface="Arial" panose="020B0604020202020204" pitchFamily="34" charset="0"/>
              </a:rPr>
              <a:t>	or </a:t>
            </a:r>
            <a:r>
              <a:rPr lang="en-GB" b="1" dirty="0">
                <a:latin typeface="Arial" panose="020B0604020202020204" pitchFamily="34" charset="0"/>
                <a:cs typeface="Arial" panose="020B0604020202020204" pitchFamily="34" charset="0"/>
              </a:rPr>
              <a:t>near it while it is live”; and….</a:t>
            </a:r>
          </a:p>
        </p:txBody>
      </p:sp>
      <p:sp>
        <p:nvSpPr>
          <p:cNvPr id="9" name="TextBox 8"/>
          <p:cNvSpPr txBox="1"/>
          <p:nvPr/>
        </p:nvSpPr>
        <p:spPr>
          <a:xfrm>
            <a:off x="687156" y="5344850"/>
            <a:ext cx="7403644" cy="923330"/>
          </a:xfrm>
          <a:prstGeom prst="rect">
            <a:avLst/>
          </a:prstGeom>
          <a:noFill/>
        </p:spPr>
        <p:txBody>
          <a:bodyPr wrap="square" rtlCol="0">
            <a:spAutoFit/>
          </a:bodyPr>
          <a:lstStyle/>
          <a:p>
            <a:r>
              <a:rPr lang="en-GB" b="1" dirty="0" smtClean="0">
                <a:latin typeface="Arial" panose="020B0604020202020204" pitchFamily="34" charset="0"/>
                <a:cs typeface="Arial" panose="020B0604020202020204" pitchFamily="34" charset="0"/>
              </a:rPr>
              <a:t>(c)	“suitable </a:t>
            </a:r>
            <a:r>
              <a:rPr lang="en-GB" b="1" dirty="0">
                <a:latin typeface="Arial" panose="020B0604020202020204" pitchFamily="34" charset="0"/>
                <a:cs typeface="Arial" panose="020B0604020202020204" pitchFamily="34" charset="0"/>
              </a:rPr>
              <a:t>precautions (including where necessary the </a:t>
            </a:r>
            <a:r>
              <a:rPr lang="en-GB" b="1" dirty="0" smtClean="0">
                <a:latin typeface="Arial" panose="020B0604020202020204" pitchFamily="34" charset="0"/>
                <a:cs typeface="Arial" panose="020B0604020202020204" pitchFamily="34" charset="0"/>
              </a:rPr>
              <a:t>	provision </a:t>
            </a:r>
            <a:r>
              <a:rPr lang="en-GB" b="1" dirty="0">
                <a:latin typeface="Arial" panose="020B0604020202020204" pitchFamily="34" charset="0"/>
                <a:cs typeface="Arial" panose="020B0604020202020204" pitchFamily="34" charset="0"/>
              </a:rPr>
              <a:t>of </a:t>
            </a:r>
            <a:r>
              <a:rPr lang="en-GB" b="1" dirty="0" smtClean="0">
                <a:latin typeface="Arial" panose="020B0604020202020204" pitchFamily="34" charset="0"/>
                <a:cs typeface="Arial" panose="020B0604020202020204" pitchFamily="34" charset="0"/>
              </a:rPr>
              <a:t>suitable </a:t>
            </a:r>
            <a:r>
              <a:rPr lang="en-GB" b="1" dirty="0">
                <a:latin typeface="Arial" panose="020B0604020202020204" pitchFamily="34" charset="0"/>
                <a:cs typeface="Arial" panose="020B0604020202020204" pitchFamily="34" charset="0"/>
              </a:rPr>
              <a:t>protective equipment) are taken to </a:t>
            </a:r>
            <a:r>
              <a:rPr lang="en-GB" b="1" dirty="0" smtClean="0">
                <a:latin typeface="Arial" panose="020B0604020202020204" pitchFamily="34" charset="0"/>
                <a:cs typeface="Arial" panose="020B0604020202020204" pitchFamily="34" charset="0"/>
              </a:rPr>
              <a:t>	prevent </a:t>
            </a:r>
            <a:r>
              <a:rPr lang="en-GB" b="1" dirty="0">
                <a:latin typeface="Arial" panose="020B0604020202020204" pitchFamily="34" charset="0"/>
                <a:cs typeface="Arial" panose="020B0604020202020204" pitchFamily="34" charset="0"/>
              </a:rPr>
              <a:t>injury”</a:t>
            </a:r>
          </a:p>
        </p:txBody>
      </p:sp>
      <p:sp>
        <p:nvSpPr>
          <p:cNvPr id="11" name="Title 1"/>
          <p:cNvSpPr>
            <a:spLocks noGrp="1"/>
          </p:cNvSpPr>
          <p:nvPr>
            <p:ph type="title"/>
          </p:nvPr>
        </p:nvSpPr>
        <p:spPr>
          <a:xfrm>
            <a:off x="0" y="260648"/>
            <a:ext cx="9144000" cy="548640"/>
          </a:xfrm>
        </p:spPr>
        <p:txBody>
          <a:bodyPr/>
          <a:lstStyle/>
          <a:p>
            <a:pPr algn="ctr"/>
            <a:r>
              <a:rPr lang="en-GB" b="1" dirty="0">
                <a:latin typeface="Arial" panose="020B0604020202020204" pitchFamily="34" charset="0"/>
                <a:cs typeface="Arial" panose="020B0604020202020204" pitchFamily="34" charset="0"/>
              </a:rPr>
              <a:t>Electricity at work regulations 1989</a:t>
            </a:r>
          </a:p>
        </p:txBody>
      </p:sp>
    </p:spTree>
    <p:extLst>
      <p:ext uri="{BB962C8B-B14F-4D97-AF65-F5344CB8AC3E}">
        <p14:creationId xmlns:p14="http://schemas.microsoft.com/office/powerpoint/2010/main" val="2558431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1000"/>
                                        <p:tgtEl>
                                          <p:spTgt spid="8"/>
                                        </p:tgtEl>
                                      </p:cBhvr>
                                    </p:animEffect>
                                    <p:anim calcmode="lin" valueType="num">
                                      <p:cBhvr>
                                        <p:cTn id="43" dur="1000" fill="hold"/>
                                        <p:tgtEl>
                                          <p:spTgt spid="8"/>
                                        </p:tgtEl>
                                        <p:attrNameLst>
                                          <p:attrName>ppt_x</p:attrName>
                                        </p:attrNameLst>
                                      </p:cBhvr>
                                      <p:tavLst>
                                        <p:tav tm="0">
                                          <p:val>
                                            <p:strVal val="#ppt_x"/>
                                          </p:val>
                                        </p:tav>
                                        <p:tav tm="100000">
                                          <p:val>
                                            <p:strVal val="#ppt_x"/>
                                          </p:val>
                                        </p:tav>
                                      </p:tavLst>
                                    </p:anim>
                                    <p:anim calcmode="lin" valueType="num">
                                      <p:cBhvr>
                                        <p:cTn id="4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fade">
                                      <p:cBhvr>
                                        <p:cTn id="49" dur="1000"/>
                                        <p:tgtEl>
                                          <p:spTgt spid="9"/>
                                        </p:tgtEl>
                                      </p:cBhvr>
                                    </p:animEffect>
                                    <p:anim calcmode="lin" valueType="num">
                                      <p:cBhvr>
                                        <p:cTn id="50" dur="1000" fill="hold"/>
                                        <p:tgtEl>
                                          <p:spTgt spid="9"/>
                                        </p:tgtEl>
                                        <p:attrNameLst>
                                          <p:attrName>ppt_x</p:attrName>
                                        </p:attrNameLst>
                                      </p:cBhvr>
                                      <p:tavLst>
                                        <p:tav tm="0">
                                          <p:val>
                                            <p:strVal val="#ppt_x"/>
                                          </p:val>
                                        </p:tav>
                                        <p:tav tm="100000">
                                          <p:val>
                                            <p:strVal val="#ppt_x"/>
                                          </p:val>
                                        </p:tav>
                                      </p:tavLst>
                                    </p:anim>
                                    <p:anim calcmode="lin" valueType="num">
                                      <p:cBhvr>
                                        <p:cTn id="5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3568" y="1052736"/>
            <a:ext cx="1944216" cy="369332"/>
          </a:xfrm>
          <a:prstGeom prst="rect">
            <a:avLst/>
          </a:prstGeom>
          <a:noFill/>
        </p:spPr>
        <p:txBody>
          <a:bodyPr wrap="square" rtlCol="0">
            <a:spAutoFit/>
          </a:bodyPr>
          <a:lstStyle/>
          <a:p>
            <a:r>
              <a:rPr lang="en-GB" b="1" u="sng" dirty="0" smtClean="0">
                <a:solidFill>
                  <a:srgbClr val="0070C0"/>
                </a:solidFill>
                <a:latin typeface="Arial" panose="020B0604020202020204" pitchFamily="34" charset="0"/>
                <a:cs typeface="Arial" panose="020B0604020202020204" pitchFamily="34" charset="0"/>
              </a:rPr>
              <a:t>Regulation 15:</a:t>
            </a:r>
            <a:endParaRPr lang="en-GB" b="1" u="sng" dirty="0">
              <a:solidFill>
                <a:srgbClr val="0070C0"/>
              </a:solidFill>
              <a:latin typeface="Arial" panose="020B0604020202020204" pitchFamily="34" charset="0"/>
              <a:cs typeface="Arial" panose="020B0604020202020204" pitchFamily="34" charset="0"/>
            </a:endParaRPr>
          </a:p>
        </p:txBody>
      </p:sp>
      <p:sp>
        <p:nvSpPr>
          <p:cNvPr id="4" name="TextBox 3"/>
          <p:cNvSpPr txBox="1"/>
          <p:nvPr/>
        </p:nvSpPr>
        <p:spPr>
          <a:xfrm>
            <a:off x="2627784" y="1052736"/>
            <a:ext cx="3888432" cy="369332"/>
          </a:xfrm>
          <a:prstGeom prst="rect">
            <a:avLst/>
          </a:prstGeom>
          <a:noFill/>
        </p:spPr>
        <p:txBody>
          <a:bodyPr wrap="square" rtlCol="0">
            <a:spAutoFit/>
          </a:bodyPr>
          <a:lstStyle/>
          <a:p>
            <a:r>
              <a:rPr lang="en-GB" dirty="0" smtClean="0">
                <a:solidFill>
                  <a:srgbClr val="0070C0"/>
                </a:solidFill>
                <a:latin typeface="Arial" panose="020B0604020202020204" pitchFamily="34" charset="0"/>
                <a:cs typeface="Arial" panose="020B0604020202020204" pitchFamily="34" charset="0"/>
              </a:rPr>
              <a:t>Working space, access and lighting</a:t>
            </a:r>
            <a:endParaRPr lang="en-GB" dirty="0">
              <a:solidFill>
                <a:srgbClr val="0070C0"/>
              </a:solidFill>
              <a:latin typeface="Arial" panose="020B0604020202020204" pitchFamily="34" charset="0"/>
              <a:cs typeface="Arial" panose="020B0604020202020204" pitchFamily="34" charset="0"/>
            </a:endParaRPr>
          </a:p>
        </p:txBody>
      </p:sp>
      <p:sp>
        <p:nvSpPr>
          <p:cNvPr id="5" name="TextBox 4"/>
          <p:cNvSpPr txBox="1"/>
          <p:nvPr/>
        </p:nvSpPr>
        <p:spPr>
          <a:xfrm>
            <a:off x="683568" y="1671191"/>
            <a:ext cx="6984776" cy="646331"/>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Requires adequate working space, access and lighting when working </a:t>
            </a:r>
            <a:r>
              <a:rPr lang="en-GB" dirty="0">
                <a:solidFill>
                  <a:srgbClr val="0070C0"/>
                </a:solidFill>
                <a:latin typeface="Arial" panose="020B0604020202020204" pitchFamily="34" charset="0"/>
                <a:cs typeface="Arial" panose="020B0604020202020204" pitchFamily="34" charset="0"/>
              </a:rPr>
              <a:t>ON</a:t>
            </a:r>
            <a:r>
              <a:rPr lang="en-GB" dirty="0">
                <a:latin typeface="Arial" panose="020B0604020202020204" pitchFamily="34" charset="0"/>
                <a:cs typeface="Arial" panose="020B0604020202020204" pitchFamily="34" charset="0"/>
              </a:rPr>
              <a:t> or </a:t>
            </a:r>
            <a:r>
              <a:rPr lang="en-GB" dirty="0">
                <a:solidFill>
                  <a:srgbClr val="0070C0"/>
                </a:solidFill>
                <a:latin typeface="Arial" panose="020B0604020202020204" pitchFamily="34" charset="0"/>
                <a:cs typeface="Arial" panose="020B0604020202020204" pitchFamily="34" charset="0"/>
              </a:rPr>
              <a:t>NEAR</a:t>
            </a:r>
            <a:r>
              <a:rPr lang="en-GB" dirty="0">
                <a:latin typeface="Arial" panose="020B0604020202020204" pitchFamily="34" charset="0"/>
                <a:cs typeface="Arial" panose="020B0604020202020204" pitchFamily="34" charset="0"/>
              </a:rPr>
              <a:t> electrical equipment.</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2929267"/>
            <a:ext cx="3003556" cy="1991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1920" y="2929267"/>
            <a:ext cx="1512168" cy="2014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52120" y="2929268"/>
            <a:ext cx="2989949" cy="19939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itle 1"/>
          <p:cNvSpPr>
            <a:spLocks noGrp="1"/>
          </p:cNvSpPr>
          <p:nvPr>
            <p:ph type="title"/>
          </p:nvPr>
        </p:nvSpPr>
        <p:spPr>
          <a:xfrm>
            <a:off x="0" y="260648"/>
            <a:ext cx="9144000" cy="548640"/>
          </a:xfrm>
        </p:spPr>
        <p:txBody>
          <a:bodyPr/>
          <a:lstStyle/>
          <a:p>
            <a:pPr algn="ctr"/>
            <a:r>
              <a:rPr lang="en-GB" b="1" dirty="0">
                <a:latin typeface="Arial" panose="020B0604020202020204" pitchFamily="34" charset="0"/>
                <a:cs typeface="Arial" panose="020B0604020202020204" pitchFamily="34" charset="0"/>
              </a:rPr>
              <a:t>Electricity at work regulations 1989</a:t>
            </a:r>
          </a:p>
        </p:txBody>
      </p:sp>
    </p:spTree>
    <p:extLst>
      <p:ext uri="{BB962C8B-B14F-4D97-AF65-F5344CB8AC3E}">
        <p14:creationId xmlns:p14="http://schemas.microsoft.com/office/powerpoint/2010/main" val="2995246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5122"/>
                                        </p:tgtEl>
                                        <p:attrNameLst>
                                          <p:attrName>style.visibility</p:attrName>
                                        </p:attrNameLst>
                                      </p:cBhvr>
                                      <p:to>
                                        <p:strVal val="visible"/>
                                      </p:to>
                                    </p:set>
                                    <p:animEffect transition="in" filter="circle(in)">
                                      <p:cBhvr>
                                        <p:cTn id="22" dur="2000"/>
                                        <p:tgtEl>
                                          <p:spTgt spid="5122"/>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5123"/>
                                        </p:tgtEl>
                                        <p:attrNameLst>
                                          <p:attrName>style.visibility</p:attrName>
                                        </p:attrNameLst>
                                      </p:cBhvr>
                                      <p:to>
                                        <p:strVal val="visible"/>
                                      </p:to>
                                    </p:set>
                                    <p:animEffect transition="in" filter="circle(in)">
                                      <p:cBhvr>
                                        <p:cTn id="27" dur="2000"/>
                                        <p:tgtEl>
                                          <p:spTgt spid="5123"/>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5124"/>
                                        </p:tgtEl>
                                        <p:attrNameLst>
                                          <p:attrName>style.visibility</p:attrName>
                                        </p:attrNameLst>
                                      </p:cBhvr>
                                      <p:to>
                                        <p:strVal val="visible"/>
                                      </p:to>
                                    </p:set>
                                    <p:animEffect transition="in" filter="circle(in)">
                                      <p:cBhvr>
                                        <p:cTn id="32" dur="20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3568" y="1052736"/>
            <a:ext cx="1944216" cy="369332"/>
          </a:xfrm>
          <a:prstGeom prst="rect">
            <a:avLst/>
          </a:prstGeom>
          <a:noFill/>
        </p:spPr>
        <p:txBody>
          <a:bodyPr wrap="square" rtlCol="0">
            <a:spAutoFit/>
          </a:bodyPr>
          <a:lstStyle/>
          <a:p>
            <a:r>
              <a:rPr lang="en-GB" b="1" u="sng" dirty="0" smtClean="0">
                <a:solidFill>
                  <a:srgbClr val="0070C0"/>
                </a:solidFill>
                <a:latin typeface="Arial" panose="020B0604020202020204" pitchFamily="34" charset="0"/>
                <a:cs typeface="Arial" panose="020B0604020202020204" pitchFamily="34" charset="0"/>
              </a:rPr>
              <a:t>Regulation 16:</a:t>
            </a:r>
            <a:endParaRPr lang="en-GB" b="1" u="sng" dirty="0">
              <a:solidFill>
                <a:srgbClr val="0070C0"/>
              </a:solidFill>
              <a:latin typeface="Arial" panose="020B0604020202020204" pitchFamily="34" charset="0"/>
              <a:cs typeface="Arial" panose="020B0604020202020204" pitchFamily="34" charset="0"/>
            </a:endParaRPr>
          </a:p>
        </p:txBody>
      </p:sp>
      <p:sp>
        <p:nvSpPr>
          <p:cNvPr id="4" name="TextBox 3"/>
          <p:cNvSpPr txBox="1"/>
          <p:nvPr/>
        </p:nvSpPr>
        <p:spPr>
          <a:xfrm>
            <a:off x="2627784" y="1052736"/>
            <a:ext cx="5832648" cy="369332"/>
          </a:xfrm>
          <a:prstGeom prst="rect">
            <a:avLst/>
          </a:prstGeom>
          <a:noFill/>
        </p:spPr>
        <p:txBody>
          <a:bodyPr wrap="square" rtlCol="0">
            <a:spAutoFit/>
          </a:bodyPr>
          <a:lstStyle/>
          <a:p>
            <a:r>
              <a:rPr lang="en-GB" dirty="0" smtClean="0">
                <a:solidFill>
                  <a:srgbClr val="0070C0"/>
                </a:solidFill>
                <a:latin typeface="Arial" panose="020B0604020202020204" pitchFamily="34" charset="0"/>
                <a:cs typeface="Arial" panose="020B0604020202020204" pitchFamily="34" charset="0"/>
              </a:rPr>
              <a:t>Persons to be competent to prevent danger and injury</a:t>
            </a:r>
            <a:endParaRPr lang="en-GB" dirty="0">
              <a:solidFill>
                <a:srgbClr val="0070C0"/>
              </a:solidFill>
              <a:latin typeface="Arial" panose="020B0604020202020204" pitchFamily="34" charset="0"/>
              <a:cs typeface="Arial" panose="020B0604020202020204" pitchFamily="34" charset="0"/>
            </a:endParaRPr>
          </a:p>
        </p:txBody>
      </p:sp>
      <p:sp>
        <p:nvSpPr>
          <p:cNvPr id="5" name="TextBox 4"/>
          <p:cNvSpPr txBox="1"/>
          <p:nvPr/>
        </p:nvSpPr>
        <p:spPr>
          <a:xfrm>
            <a:off x="683568" y="1772816"/>
            <a:ext cx="7488832" cy="923330"/>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The need to select, train and supervise staff who should be experienced in working on electrical equipment (or be suitably supervised if being trained).</a:t>
            </a:r>
          </a:p>
        </p:txBody>
      </p:sp>
      <p:sp>
        <p:nvSpPr>
          <p:cNvPr id="6" name="TextBox 5"/>
          <p:cNvSpPr txBox="1"/>
          <p:nvPr/>
        </p:nvSpPr>
        <p:spPr>
          <a:xfrm>
            <a:off x="683568" y="2947670"/>
            <a:ext cx="1728192" cy="369332"/>
          </a:xfrm>
          <a:prstGeom prst="rect">
            <a:avLst/>
          </a:prstGeom>
          <a:noFill/>
        </p:spPr>
        <p:txBody>
          <a:bodyPr wrap="square" rtlCol="0">
            <a:spAutoFit/>
          </a:bodyPr>
          <a:lstStyle/>
          <a:p>
            <a:r>
              <a:rPr lang="en-GB" b="1" dirty="0" smtClean="0">
                <a:solidFill>
                  <a:srgbClr val="0070C0"/>
                </a:solidFill>
                <a:latin typeface="Arial" panose="020B0604020202020204" pitchFamily="34" charset="0"/>
                <a:cs typeface="Arial" panose="020B0604020202020204" pitchFamily="34" charset="0"/>
              </a:rPr>
              <a:t>Competence:</a:t>
            </a:r>
            <a:endParaRPr lang="en-GB" b="1" dirty="0">
              <a:solidFill>
                <a:srgbClr val="0070C0"/>
              </a:solidFill>
              <a:latin typeface="Arial" panose="020B0604020202020204" pitchFamily="34" charset="0"/>
              <a:cs typeface="Arial" panose="020B0604020202020204" pitchFamily="34" charset="0"/>
            </a:endParaRPr>
          </a:p>
        </p:txBody>
      </p:sp>
      <p:sp>
        <p:nvSpPr>
          <p:cNvPr id="7" name="TextBox 6"/>
          <p:cNvSpPr txBox="1"/>
          <p:nvPr/>
        </p:nvSpPr>
        <p:spPr>
          <a:xfrm>
            <a:off x="755576" y="3667394"/>
            <a:ext cx="1584176"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Knowledge</a:t>
            </a:r>
          </a:p>
        </p:txBody>
      </p:sp>
      <p:sp>
        <p:nvSpPr>
          <p:cNvPr id="8" name="TextBox 7"/>
          <p:cNvSpPr txBox="1"/>
          <p:nvPr/>
        </p:nvSpPr>
        <p:spPr>
          <a:xfrm>
            <a:off x="2411760" y="3667394"/>
            <a:ext cx="1152128"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Training</a:t>
            </a:r>
          </a:p>
        </p:txBody>
      </p:sp>
      <p:sp>
        <p:nvSpPr>
          <p:cNvPr id="9" name="TextBox 8"/>
          <p:cNvSpPr txBox="1"/>
          <p:nvPr/>
        </p:nvSpPr>
        <p:spPr>
          <a:xfrm>
            <a:off x="3599892" y="3667394"/>
            <a:ext cx="1656184"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Qualification</a:t>
            </a:r>
          </a:p>
        </p:txBody>
      </p:sp>
      <p:sp>
        <p:nvSpPr>
          <p:cNvPr id="10" name="TextBox 9"/>
          <p:cNvSpPr txBox="1"/>
          <p:nvPr/>
        </p:nvSpPr>
        <p:spPr>
          <a:xfrm>
            <a:off x="5256076" y="3661815"/>
            <a:ext cx="1440160"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Experience</a:t>
            </a:r>
          </a:p>
        </p:txBody>
      </p:sp>
      <p:sp>
        <p:nvSpPr>
          <p:cNvPr id="11" name="TextBox 10"/>
          <p:cNvSpPr txBox="1"/>
          <p:nvPr/>
        </p:nvSpPr>
        <p:spPr>
          <a:xfrm>
            <a:off x="6948264" y="3667394"/>
            <a:ext cx="720080"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Skill</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4422" y="4365104"/>
            <a:ext cx="3114675" cy="1466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3228" y="4365104"/>
            <a:ext cx="2446015" cy="18373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Title 1"/>
          <p:cNvSpPr>
            <a:spLocks noGrp="1"/>
          </p:cNvSpPr>
          <p:nvPr>
            <p:ph type="title"/>
          </p:nvPr>
        </p:nvSpPr>
        <p:spPr>
          <a:xfrm>
            <a:off x="0" y="260648"/>
            <a:ext cx="9144000" cy="548640"/>
          </a:xfrm>
        </p:spPr>
        <p:txBody>
          <a:bodyPr/>
          <a:lstStyle/>
          <a:p>
            <a:pPr algn="ctr"/>
            <a:r>
              <a:rPr lang="en-GB" b="1" dirty="0">
                <a:latin typeface="Arial" panose="020B0604020202020204" pitchFamily="34" charset="0"/>
                <a:cs typeface="Arial" panose="020B0604020202020204" pitchFamily="34" charset="0"/>
              </a:rPr>
              <a:t>Electricity at work regulations 1989</a:t>
            </a:r>
          </a:p>
        </p:txBody>
      </p:sp>
    </p:spTree>
    <p:extLst>
      <p:ext uri="{BB962C8B-B14F-4D97-AF65-F5344CB8AC3E}">
        <p14:creationId xmlns:p14="http://schemas.microsoft.com/office/powerpoint/2010/main" val="502792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ppt_x"/>
                                          </p:val>
                                        </p:tav>
                                        <p:tav tm="100000">
                                          <p:val>
                                            <p:strVal val="#ppt_x"/>
                                          </p:val>
                                        </p:tav>
                                      </p:tavLst>
                                    </p:anim>
                                    <p:anim calcmode="lin" valueType="num">
                                      <p:cBhvr additive="base">
                                        <p:cTn id="8"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1000" fill="hold"/>
                                        <p:tgtEl>
                                          <p:spTgt spid="4"/>
                                        </p:tgtEl>
                                        <p:attrNameLst>
                                          <p:attrName>ppt_x</p:attrName>
                                        </p:attrNameLst>
                                      </p:cBhvr>
                                      <p:tavLst>
                                        <p:tav tm="0">
                                          <p:val>
                                            <p:strVal val="#ppt_x"/>
                                          </p:val>
                                        </p:tav>
                                        <p:tav tm="100000">
                                          <p:val>
                                            <p:strVal val="#ppt_x"/>
                                          </p:val>
                                        </p:tav>
                                      </p:tavLst>
                                    </p:anim>
                                    <p:anim calcmode="lin" valueType="num">
                                      <p:cBhvr additive="base">
                                        <p:cTn id="14"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1000" fill="hold"/>
                                        <p:tgtEl>
                                          <p:spTgt spid="5"/>
                                        </p:tgtEl>
                                        <p:attrNameLst>
                                          <p:attrName>ppt_x</p:attrName>
                                        </p:attrNameLst>
                                      </p:cBhvr>
                                      <p:tavLst>
                                        <p:tav tm="0">
                                          <p:val>
                                            <p:strVal val="#ppt_x"/>
                                          </p:val>
                                        </p:tav>
                                        <p:tav tm="100000">
                                          <p:val>
                                            <p:strVal val="#ppt_x"/>
                                          </p:val>
                                        </p:tav>
                                      </p:tavLst>
                                    </p:anim>
                                    <p:anim calcmode="lin" valueType="num">
                                      <p:cBhvr additive="base">
                                        <p:cTn id="20"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1000" fill="hold"/>
                                        <p:tgtEl>
                                          <p:spTgt spid="6"/>
                                        </p:tgtEl>
                                        <p:attrNameLst>
                                          <p:attrName>ppt_x</p:attrName>
                                        </p:attrNameLst>
                                      </p:cBhvr>
                                      <p:tavLst>
                                        <p:tav tm="0">
                                          <p:val>
                                            <p:strVal val="#ppt_x"/>
                                          </p:val>
                                        </p:tav>
                                        <p:tav tm="100000">
                                          <p:val>
                                            <p:strVal val="#ppt_x"/>
                                          </p:val>
                                        </p:tav>
                                      </p:tavLst>
                                    </p:anim>
                                    <p:anim calcmode="lin" valueType="num">
                                      <p:cBhvr additive="base">
                                        <p:cTn id="26"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additive="base">
                                        <p:cTn id="49" dur="500" fill="hold"/>
                                        <p:tgtEl>
                                          <p:spTgt spid="10"/>
                                        </p:tgtEl>
                                        <p:attrNameLst>
                                          <p:attrName>ppt_x</p:attrName>
                                        </p:attrNameLst>
                                      </p:cBhvr>
                                      <p:tavLst>
                                        <p:tav tm="0">
                                          <p:val>
                                            <p:strVal val="#ppt_x"/>
                                          </p:val>
                                        </p:tav>
                                        <p:tav tm="100000">
                                          <p:val>
                                            <p:strVal val="#ppt_x"/>
                                          </p:val>
                                        </p:tav>
                                      </p:tavLst>
                                    </p:anim>
                                    <p:anim calcmode="lin" valueType="num">
                                      <p:cBhvr additive="base">
                                        <p:cTn id="5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additive="base">
                                        <p:cTn id="55" dur="500" fill="hold"/>
                                        <p:tgtEl>
                                          <p:spTgt spid="11"/>
                                        </p:tgtEl>
                                        <p:attrNameLst>
                                          <p:attrName>ppt_x</p:attrName>
                                        </p:attrNameLst>
                                      </p:cBhvr>
                                      <p:tavLst>
                                        <p:tav tm="0">
                                          <p:val>
                                            <p:strVal val="#ppt_x"/>
                                          </p:val>
                                        </p:tav>
                                        <p:tav tm="100000">
                                          <p:val>
                                            <p:strVal val="#ppt_x"/>
                                          </p:val>
                                        </p:tav>
                                      </p:tavLst>
                                    </p:anim>
                                    <p:anim calcmode="lin" valueType="num">
                                      <p:cBhvr additive="base">
                                        <p:cTn id="5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6146"/>
                                        </p:tgtEl>
                                        <p:attrNameLst>
                                          <p:attrName>style.visibility</p:attrName>
                                        </p:attrNameLst>
                                      </p:cBhvr>
                                      <p:to>
                                        <p:strVal val="visible"/>
                                      </p:to>
                                    </p:set>
                                    <p:anim calcmode="lin" valueType="num">
                                      <p:cBhvr additive="base">
                                        <p:cTn id="61" dur="500" fill="hold"/>
                                        <p:tgtEl>
                                          <p:spTgt spid="6146"/>
                                        </p:tgtEl>
                                        <p:attrNameLst>
                                          <p:attrName>ppt_x</p:attrName>
                                        </p:attrNameLst>
                                      </p:cBhvr>
                                      <p:tavLst>
                                        <p:tav tm="0">
                                          <p:val>
                                            <p:strVal val="#ppt_x"/>
                                          </p:val>
                                        </p:tav>
                                        <p:tav tm="100000">
                                          <p:val>
                                            <p:strVal val="#ppt_x"/>
                                          </p:val>
                                        </p:tav>
                                      </p:tavLst>
                                    </p:anim>
                                    <p:anim calcmode="lin" valueType="num">
                                      <p:cBhvr additive="base">
                                        <p:cTn id="62" dur="500" fill="hold"/>
                                        <p:tgtEl>
                                          <p:spTgt spid="6146"/>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6147"/>
                                        </p:tgtEl>
                                        <p:attrNameLst>
                                          <p:attrName>style.visibility</p:attrName>
                                        </p:attrNameLst>
                                      </p:cBhvr>
                                      <p:to>
                                        <p:strVal val="visible"/>
                                      </p:to>
                                    </p:set>
                                    <p:anim calcmode="lin" valueType="num">
                                      <p:cBhvr additive="base">
                                        <p:cTn id="67" dur="500" fill="hold"/>
                                        <p:tgtEl>
                                          <p:spTgt spid="6147"/>
                                        </p:tgtEl>
                                        <p:attrNameLst>
                                          <p:attrName>ppt_x</p:attrName>
                                        </p:attrNameLst>
                                      </p:cBhvr>
                                      <p:tavLst>
                                        <p:tav tm="0">
                                          <p:val>
                                            <p:strVal val="#ppt_x"/>
                                          </p:val>
                                        </p:tav>
                                        <p:tav tm="100000">
                                          <p:val>
                                            <p:strVal val="#ppt_x"/>
                                          </p:val>
                                        </p:tav>
                                      </p:tavLst>
                                    </p:anim>
                                    <p:anim calcmode="lin" valueType="num">
                                      <p:cBhvr additive="base">
                                        <p:cTn id="68" dur="500" fill="hold"/>
                                        <p:tgtEl>
                                          <p:spTgt spid="6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0" grpId="0"/>
      <p:bldP spid="11"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3568" y="1052736"/>
            <a:ext cx="1908212" cy="369332"/>
          </a:xfrm>
          <a:prstGeom prst="rect">
            <a:avLst/>
          </a:prstGeom>
          <a:noFill/>
        </p:spPr>
        <p:txBody>
          <a:bodyPr wrap="square" rtlCol="0">
            <a:spAutoFit/>
          </a:bodyPr>
          <a:lstStyle/>
          <a:p>
            <a:r>
              <a:rPr lang="en-GB" b="1" u="sng" dirty="0" smtClean="0">
                <a:solidFill>
                  <a:srgbClr val="0070C0"/>
                </a:solidFill>
                <a:latin typeface="Arial" panose="020B0604020202020204" pitchFamily="34" charset="0"/>
                <a:cs typeface="Arial" panose="020B0604020202020204" pitchFamily="34" charset="0"/>
              </a:rPr>
              <a:t>Regulation 29:</a:t>
            </a:r>
            <a:endParaRPr lang="en-GB" b="1" u="sng" dirty="0">
              <a:solidFill>
                <a:srgbClr val="0070C0"/>
              </a:solidFill>
              <a:latin typeface="Arial" panose="020B0604020202020204" pitchFamily="34" charset="0"/>
              <a:cs typeface="Arial" panose="020B0604020202020204" pitchFamily="34" charset="0"/>
            </a:endParaRPr>
          </a:p>
        </p:txBody>
      </p:sp>
      <p:sp>
        <p:nvSpPr>
          <p:cNvPr id="4" name="TextBox 3"/>
          <p:cNvSpPr txBox="1"/>
          <p:nvPr/>
        </p:nvSpPr>
        <p:spPr>
          <a:xfrm>
            <a:off x="2627784" y="1052736"/>
            <a:ext cx="1152128" cy="369332"/>
          </a:xfrm>
          <a:prstGeom prst="rect">
            <a:avLst/>
          </a:prstGeom>
          <a:noFill/>
        </p:spPr>
        <p:txBody>
          <a:bodyPr wrap="square" rtlCol="0">
            <a:spAutoFit/>
          </a:bodyPr>
          <a:lstStyle/>
          <a:p>
            <a:r>
              <a:rPr lang="en-GB" dirty="0" smtClean="0">
                <a:solidFill>
                  <a:srgbClr val="0070C0"/>
                </a:solidFill>
                <a:latin typeface="Arial" panose="020B0604020202020204" pitchFamily="34" charset="0"/>
                <a:cs typeface="Arial" panose="020B0604020202020204" pitchFamily="34" charset="0"/>
              </a:rPr>
              <a:t>Defence</a:t>
            </a:r>
            <a:endParaRPr lang="en-GB" dirty="0">
              <a:solidFill>
                <a:srgbClr val="0070C0"/>
              </a:solidFill>
              <a:latin typeface="Arial" panose="020B0604020202020204" pitchFamily="34" charset="0"/>
              <a:cs typeface="Arial" panose="020B0604020202020204" pitchFamily="34" charset="0"/>
            </a:endParaRPr>
          </a:p>
        </p:txBody>
      </p:sp>
      <p:sp>
        <p:nvSpPr>
          <p:cNvPr id="5" name="TextBox 4"/>
          <p:cNvSpPr txBox="1"/>
          <p:nvPr/>
        </p:nvSpPr>
        <p:spPr>
          <a:xfrm>
            <a:off x="755576" y="1833139"/>
            <a:ext cx="7560840" cy="1200329"/>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In criminal proceedings, it provides a defence for a </a:t>
            </a:r>
            <a:r>
              <a:rPr lang="en-GB" dirty="0">
                <a:solidFill>
                  <a:srgbClr val="0070C0"/>
                </a:solidFill>
                <a:latin typeface="Arial" panose="020B0604020202020204" pitchFamily="34" charset="0"/>
                <a:cs typeface="Arial" panose="020B0604020202020204" pitchFamily="34" charset="0"/>
              </a:rPr>
              <a:t>duty holder </a:t>
            </a:r>
            <a:r>
              <a:rPr lang="en-GB" dirty="0">
                <a:latin typeface="Arial" panose="020B0604020202020204" pitchFamily="34" charset="0"/>
                <a:cs typeface="Arial" panose="020B0604020202020204" pitchFamily="34" charset="0"/>
              </a:rPr>
              <a:t>if it can be established that the </a:t>
            </a:r>
            <a:r>
              <a:rPr lang="en-GB" dirty="0">
                <a:solidFill>
                  <a:srgbClr val="0070C0"/>
                </a:solidFill>
                <a:latin typeface="Arial" panose="020B0604020202020204" pitchFamily="34" charset="0"/>
                <a:cs typeface="Arial" panose="020B0604020202020204" pitchFamily="34" charset="0"/>
              </a:rPr>
              <a:t>duty holder </a:t>
            </a:r>
            <a:r>
              <a:rPr lang="en-GB" dirty="0">
                <a:latin typeface="Arial" panose="020B0604020202020204" pitchFamily="34" charset="0"/>
                <a:cs typeface="Arial" panose="020B0604020202020204" pitchFamily="34" charset="0"/>
              </a:rPr>
              <a:t>took all reasonable steps and exercised due diligence to avoid committing offences under some of the regulations.</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1560" y="2924944"/>
            <a:ext cx="4388871" cy="32040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itle 1"/>
          <p:cNvSpPr>
            <a:spLocks noGrp="1"/>
          </p:cNvSpPr>
          <p:nvPr>
            <p:ph type="title"/>
          </p:nvPr>
        </p:nvSpPr>
        <p:spPr>
          <a:xfrm>
            <a:off x="0" y="260648"/>
            <a:ext cx="9144000" cy="548640"/>
          </a:xfrm>
        </p:spPr>
        <p:txBody>
          <a:bodyPr/>
          <a:lstStyle/>
          <a:p>
            <a:pPr algn="ctr"/>
            <a:r>
              <a:rPr lang="en-GB" b="1" dirty="0">
                <a:latin typeface="Arial" panose="020B0604020202020204" pitchFamily="34" charset="0"/>
                <a:cs typeface="Arial" panose="020B0604020202020204" pitchFamily="34" charset="0"/>
              </a:rPr>
              <a:t>Electricity at work regulations 1989</a:t>
            </a:r>
          </a:p>
        </p:txBody>
      </p:sp>
    </p:spTree>
    <p:extLst>
      <p:ext uri="{BB962C8B-B14F-4D97-AF65-F5344CB8AC3E}">
        <p14:creationId xmlns:p14="http://schemas.microsoft.com/office/powerpoint/2010/main" val="2422372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nodeType="clickEffect">
                                  <p:stCondLst>
                                    <p:cond delay="0"/>
                                  </p:stCondLst>
                                  <p:childTnLst>
                                    <p:set>
                                      <p:cBhvr>
                                        <p:cTn id="27" dur="1" fill="hold">
                                          <p:stCondLst>
                                            <p:cond delay="0"/>
                                          </p:stCondLst>
                                        </p:cTn>
                                        <p:tgtEl>
                                          <p:spTgt spid="7170"/>
                                        </p:tgtEl>
                                        <p:attrNameLst>
                                          <p:attrName>style.visibility</p:attrName>
                                        </p:attrNameLst>
                                      </p:cBhvr>
                                      <p:to>
                                        <p:strVal val="visible"/>
                                      </p:to>
                                    </p:set>
                                    <p:animEffect transition="in" filter="circle(in)">
                                      <p:cBhvr>
                                        <p:cTn id="28" dur="20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1662" y="548680"/>
            <a:ext cx="2859087" cy="3571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7712" y="4365104"/>
            <a:ext cx="2713037"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208050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Arial" panose="020B0604020202020204" pitchFamily="34" charset="0"/>
                <a:cs typeface="Arial" panose="020B0604020202020204" pitchFamily="34" charset="0"/>
              </a:rPr>
              <a:t>Electricity at work regulations 1989</a:t>
            </a:r>
            <a:endParaRPr lang="en-GB" dirty="0">
              <a:latin typeface="Arial" panose="020B0604020202020204" pitchFamily="34" charset="0"/>
              <a:cs typeface="Arial" panose="020B0604020202020204" pitchFamily="34" charset="0"/>
            </a:endParaRPr>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03748" y="620687"/>
            <a:ext cx="4536504" cy="54780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 Placeholder 3"/>
          <p:cNvSpPr>
            <a:spLocks noGrp="1"/>
          </p:cNvSpPr>
          <p:nvPr>
            <p:ph type="body" sz="half" idx="2"/>
          </p:nvPr>
        </p:nvSpPr>
        <p:spPr/>
        <p:txBody>
          <a:bodyPr/>
          <a:lstStyle/>
          <a:p>
            <a:r>
              <a:rPr lang="en-GB" dirty="0" smtClean="0">
                <a:latin typeface="Arial" panose="020B0604020202020204" pitchFamily="34" charset="0"/>
                <a:cs typeface="Arial" panose="020B0604020202020204" pitchFamily="34" charset="0"/>
              </a:rPr>
              <a:t>Statutory (law, must be obeyed, fine and or imprisonment)</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889812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365760"/>
            <a:ext cx="7520940" cy="903000"/>
          </a:xfrm>
        </p:spPr>
        <p:txBody>
          <a:bodyPr/>
          <a:lstStyle/>
          <a:p>
            <a:pPr algn="ctr"/>
            <a:r>
              <a:rPr lang="en-GB" dirty="0" smtClean="0">
                <a:latin typeface="Arial" panose="020B0604020202020204" pitchFamily="34" charset="0"/>
                <a:cs typeface="Arial" panose="020B0604020202020204" pitchFamily="34" charset="0"/>
              </a:rPr>
              <a:t>Health &amp; Safety executive </a:t>
            </a:r>
            <a:br>
              <a:rPr lang="en-GB" dirty="0" smtClean="0">
                <a:latin typeface="Arial" panose="020B0604020202020204" pitchFamily="34" charset="0"/>
                <a:cs typeface="Arial" panose="020B0604020202020204" pitchFamily="34" charset="0"/>
              </a:rPr>
            </a:br>
            <a:r>
              <a:rPr lang="en-GB" dirty="0" smtClean="0">
                <a:latin typeface="Arial" panose="020B0604020202020204" pitchFamily="34" charset="0"/>
                <a:cs typeface="Arial" panose="020B0604020202020204" pitchFamily="34" charset="0"/>
              </a:rPr>
              <a:t>memorandum of guidance </a:t>
            </a:r>
            <a:endParaRPr lang="en-GB" dirty="0">
              <a:latin typeface="Arial" panose="020B0604020202020204" pitchFamily="34" charset="0"/>
              <a:cs typeface="Arial" panose="020B0604020202020204" pitchFamily="34"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843" y="1556792"/>
            <a:ext cx="2650802" cy="3312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707904" y="1702549"/>
            <a:ext cx="3888432" cy="646331"/>
          </a:xfrm>
          <a:prstGeom prst="rect">
            <a:avLst/>
          </a:prstGeom>
        </p:spPr>
        <p:txBody>
          <a:bodyPr wrap="square">
            <a:spAutoFit/>
          </a:bodyPr>
          <a:lstStyle/>
          <a:p>
            <a:r>
              <a:rPr lang="en-GB" dirty="0" smtClean="0">
                <a:latin typeface="Arial" panose="020B0604020202020204" pitchFamily="34" charset="0"/>
                <a:cs typeface="Arial" panose="020B0604020202020204" pitchFamily="34" charset="0"/>
              </a:rPr>
              <a:t>Memorandum of Guidance on the Electricity at Work Regulations 1989</a:t>
            </a:r>
            <a:endParaRPr lang="en-GB" dirty="0">
              <a:latin typeface="Arial" panose="020B0604020202020204" pitchFamily="34" charset="0"/>
              <a:cs typeface="Arial" panose="020B0604020202020204" pitchFamily="34" charset="0"/>
            </a:endParaRP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2552" y="2473623"/>
            <a:ext cx="1652587" cy="2395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28822" y="404664"/>
            <a:ext cx="1516125" cy="86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63893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anim calcmode="lin" valueType="num">
                                      <p:cBhvr additive="base">
                                        <p:cTn id="7" dur="500" fill="hold"/>
                                        <p:tgtEl>
                                          <p:spTgt spid="4099"/>
                                        </p:tgtEl>
                                        <p:attrNameLst>
                                          <p:attrName>ppt_x</p:attrName>
                                        </p:attrNameLst>
                                      </p:cBhvr>
                                      <p:tavLst>
                                        <p:tav tm="0">
                                          <p:val>
                                            <p:strVal val="#ppt_x"/>
                                          </p:val>
                                        </p:tav>
                                        <p:tav tm="100000">
                                          <p:val>
                                            <p:strVal val="#ppt_x"/>
                                          </p:val>
                                        </p:tav>
                                      </p:tavLst>
                                    </p:anim>
                                    <p:anim calcmode="lin" valueType="num">
                                      <p:cBhvr additive="base">
                                        <p:cTn id="8" dur="500" fill="hold"/>
                                        <p:tgtEl>
                                          <p:spTgt spid="409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4098"/>
                                        </p:tgtEl>
                                        <p:attrNameLst>
                                          <p:attrName>style.visibility</p:attrName>
                                        </p:attrNameLst>
                                      </p:cBhvr>
                                      <p:to>
                                        <p:strVal val="visible"/>
                                      </p:to>
                                    </p:set>
                                    <p:animEffect transition="in" filter="circle(in)">
                                      <p:cBhvr>
                                        <p:cTn id="19" dur="2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476672"/>
            <a:ext cx="7704856" cy="646331"/>
          </a:xfrm>
          <a:prstGeom prst="rect">
            <a:avLst/>
          </a:prstGeom>
        </p:spPr>
        <p:txBody>
          <a:bodyPr wrap="square">
            <a:spAutoFit/>
          </a:bodyPr>
          <a:lstStyle/>
          <a:p>
            <a:r>
              <a:rPr lang="en-GB" dirty="0" smtClean="0">
                <a:latin typeface="Arial" panose="020B0604020202020204" pitchFamily="34" charset="0"/>
                <a:cs typeface="Arial" panose="020B0604020202020204" pitchFamily="34" charset="0"/>
              </a:rPr>
              <a:t>Before we look at the Electricity at Work Regulations let us consider some terminology defined in the </a:t>
            </a:r>
            <a:r>
              <a:rPr lang="en-GB" b="1" dirty="0" smtClean="0">
                <a:latin typeface="Arial" panose="020B0604020202020204" pitchFamily="34" charset="0"/>
                <a:cs typeface="Arial" panose="020B0604020202020204" pitchFamily="34" charset="0"/>
              </a:rPr>
              <a:t>Health &amp; Safety at Work Act  1974</a:t>
            </a:r>
            <a:endParaRPr lang="en-GB" b="1" dirty="0">
              <a:latin typeface="Arial" panose="020B0604020202020204" pitchFamily="34" charset="0"/>
              <a:cs typeface="Arial" panose="020B0604020202020204" pitchFamily="34"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1700808"/>
            <a:ext cx="4065240" cy="27643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429716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0648"/>
            <a:ext cx="9144000" cy="830992"/>
          </a:xfrm>
        </p:spPr>
        <p:txBody>
          <a:bodyPr/>
          <a:lstStyle/>
          <a:p>
            <a:pPr algn="ctr"/>
            <a:r>
              <a:rPr lang="en-GB" dirty="0"/>
              <a:t/>
            </a:r>
            <a:br>
              <a:rPr lang="en-GB" dirty="0"/>
            </a:br>
            <a:r>
              <a:rPr lang="en-GB" b="1" dirty="0" smtClean="0">
                <a:latin typeface="Arial" panose="020B0604020202020204" pitchFamily="34" charset="0"/>
                <a:cs typeface="Arial" panose="020B0604020202020204" pitchFamily="34" charset="0"/>
              </a:rPr>
              <a:t>HEALTH &amp; SAFETY AT WORK ACT 1974 </a:t>
            </a:r>
            <a:br>
              <a:rPr lang="en-GB" b="1" dirty="0" smtClean="0">
                <a:latin typeface="Arial" panose="020B0604020202020204" pitchFamily="34" charset="0"/>
                <a:cs typeface="Arial" panose="020B0604020202020204" pitchFamily="34" charset="0"/>
              </a:rPr>
            </a:br>
            <a:r>
              <a:rPr lang="en-GB" b="1" dirty="0" smtClean="0">
                <a:latin typeface="Arial" panose="020B0604020202020204" pitchFamily="34" charset="0"/>
                <a:cs typeface="Arial" panose="020B0604020202020204" pitchFamily="34" charset="0"/>
              </a:rPr>
              <a:t>Levels </a:t>
            </a:r>
            <a:r>
              <a:rPr lang="en-GB" b="1" dirty="0">
                <a:latin typeface="Arial" panose="020B0604020202020204" pitchFamily="34" charset="0"/>
                <a:cs typeface="Arial" panose="020B0604020202020204" pitchFamily="34" charset="0"/>
              </a:rPr>
              <a:t>of Duty</a:t>
            </a:r>
            <a:br>
              <a:rPr lang="en-GB" b="1" dirty="0">
                <a:latin typeface="Arial" panose="020B0604020202020204" pitchFamily="34" charset="0"/>
                <a:cs typeface="Arial" panose="020B0604020202020204" pitchFamily="34" charset="0"/>
              </a:rPr>
            </a:br>
            <a:endParaRPr lang="en-GB" b="1" dirty="0">
              <a:latin typeface="Arial" panose="020B0604020202020204" pitchFamily="34" charset="0"/>
              <a:cs typeface="Arial" panose="020B0604020202020204" pitchFamily="34" charset="0"/>
            </a:endParaRPr>
          </a:p>
        </p:txBody>
      </p:sp>
      <p:sp>
        <p:nvSpPr>
          <p:cNvPr id="3" name="TextBox 2"/>
          <p:cNvSpPr txBox="1"/>
          <p:nvPr/>
        </p:nvSpPr>
        <p:spPr>
          <a:xfrm>
            <a:off x="864886" y="1556792"/>
            <a:ext cx="2410970" cy="369332"/>
          </a:xfrm>
          <a:prstGeom prst="rect">
            <a:avLst/>
          </a:prstGeom>
          <a:noFill/>
        </p:spPr>
        <p:txBody>
          <a:bodyPr wrap="square" rtlCol="0">
            <a:spAutoFit/>
          </a:bodyPr>
          <a:lstStyle/>
          <a:p>
            <a:r>
              <a:rPr lang="en-GB" b="1" dirty="0" smtClean="0">
                <a:latin typeface="Arial" panose="020B0604020202020204" pitchFamily="34" charset="0"/>
                <a:cs typeface="Arial" panose="020B0604020202020204" pitchFamily="34" charset="0"/>
              </a:rPr>
              <a:t>1.  An Absolute Duty </a:t>
            </a:r>
            <a:endParaRPr lang="en-GB" b="1" dirty="0">
              <a:latin typeface="Arial" panose="020B0604020202020204" pitchFamily="34" charset="0"/>
              <a:cs typeface="Arial" panose="020B0604020202020204" pitchFamily="34" charset="0"/>
            </a:endParaRPr>
          </a:p>
        </p:txBody>
      </p:sp>
      <p:sp>
        <p:nvSpPr>
          <p:cNvPr id="4" name="TextBox 3"/>
          <p:cNvSpPr txBox="1"/>
          <p:nvPr/>
        </p:nvSpPr>
        <p:spPr>
          <a:xfrm>
            <a:off x="864886" y="2087229"/>
            <a:ext cx="5075266" cy="646331"/>
          </a:xfrm>
          <a:prstGeom prst="rect">
            <a:avLst/>
          </a:prstGeom>
          <a:noFill/>
        </p:spPr>
        <p:txBody>
          <a:bodyPr wrap="square" rtlCol="0">
            <a:spAutoFit/>
          </a:bodyPr>
          <a:lstStyle/>
          <a:p>
            <a:r>
              <a:rPr lang="en-GB" dirty="0" smtClean="0">
                <a:latin typeface="Arial" panose="020B0604020202020204" pitchFamily="34" charset="0"/>
                <a:cs typeface="Arial" panose="020B0604020202020204" pitchFamily="34" charset="0"/>
              </a:rPr>
              <a:t>Indicated By Shall / Must</a:t>
            </a:r>
          </a:p>
          <a:p>
            <a:r>
              <a:rPr lang="en-GB" dirty="0" smtClean="0">
                <a:latin typeface="Arial" panose="020B0604020202020204" pitchFamily="34" charset="0"/>
                <a:cs typeface="Arial" panose="020B0604020202020204" pitchFamily="34" charset="0"/>
              </a:rPr>
              <a:t>No Choice Shall / Must Will Be Complied With</a:t>
            </a:r>
            <a:endParaRPr lang="en-GB" dirty="0">
              <a:latin typeface="Arial" panose="020B0604020202020204" pitchFamily="34" charset="0"/>
              <a:cs typeface="Arial" panose="020B0604020202020204" pitchFamily="34" charset="0"/>
            </a:endParaRPr>
          </a:p>
        </p:txBody>
      </p:sp>
      <p:sp>
        <p:nvSpPr>
          <p:cNvPr id="5" name="TextBox 4"/>
          <p:cNvSpPr txBox="1"/>
          <p:nvPr/>
        </p:nvSpPr>
        <p:spPr>
          <a:xfrm>
            <a:off x="864886" y="2924944"/>
            <a:ext cx="4787234" cy="1200329"/>
          </a:xfrm>
          <a:prstGeom prst="rect">
            <a:avLst/>
          </a:prstGeom>
          <a:noFill/>
        </p:spPr>
        <p:txBody>
          <a:bodyPr wrap="square" rtlCol="0">
            <a:spAutoFit/>
          </a:bodyPr>
          <a:lstStyle/>
          <a:p>
            <a:r>
              <a:rPr lang="en-GB" dirty="0" smtClean="0">
                <a:latin typeface="Arial" panose="020B0604020202020204" pitchFamily="34" charset="0"/>
                <a:cs typeface="Arial" panose="020B0604020202020204" pitchFamily="34" charset="0"/>
              </a:rPr>
              <a:t>An Example of An Absolute Duty is </a:t>
            </a:r>
            <a:r>
              <a:rPr lang="en-GB" dirty="0" err="1" smtClean="0">
                <a:latin typeface="Arial" panose="020B0604020202020204" pitchFamily="34" charset="0"/>
                <a:cs typeface="Arial" panose="020B0604020202020204" pitchFamily="34" charset="0"/>
              </a:rPr>
              <a:t>Reg</a:t>
            </a:r>
            <a:r>
              <a:rPr lang="en-GB" dirty="0" smtClean="0">
                <a:latin typeface="Arial" panose="020B0604020202020204" pitchFamily="34" charset="0"/>
                <a:cs typeface="Arial" panose="020B0604020202020204" pitchFamily="34" charset="0"/>
              </a:rPr>
              <a:t> 5 of      “The Electricity at Work Regulations 1989” (EAWR 89)</a:t>
            </a:r>
          </a:p>
          <a:p>
            <a:r>
              <a:rPr lang="en-GB" dirty="0" smtClean="0">
                <a:latin typeface="Arial" panose="020B0604020202020204" pitchFamily="34" charset="0"/>
                <a:cs typeface="Arial" panose="020B0604020202020204" pitchFamily="34" charset="0"/>
              </a:rPr>
              <a:t>“No Electrical equip </a:t>
            </a:r>
            <a:r>
              <a:rPr lang="en-GB" dirty="0" err="1" smtClean="0">
                <a:latin typeface="Arial" panose="020B0604020202020204" pitchFamily="34" charset="0"/>
                <a:cs typeface="Arial" panose="020B0604020202020204" pitchFamily="34" charset="0"/>
              </a:rPr>
              <a:t>etc</a:t>
            </a:r>
            <a:r>
              <a:rPr lang="en-GB" dirty="0" smtClean="0">
                <a:latin typeface="Arial" panose="020B0604020202020204" pitchFamily="34" charset="0"/>
                <a:cs typeface="Arial" panose="020B0604020202020204" pitchFamily="34" charset="0"/>
              </a:rPr>
              <a:t>,,,,,,,,,,,,,</a:t>
            </a:r>
            <a:endParaRPr lang="en-GB" dirty="0">
              <a:latin typeface="Arial" panose="020B0604020202020204" pitchFamily="34" charset="0"/>
              <a:cs typeface="Arial" panose="020B0604020202020204" pitchFamily="34" charset="0"/>
            </a:endParaRPr>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897045">
            <a:off x="6267792" y="2095259"/>
            <a:ext cx="2194067" cy="2742910"/>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22198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147"/>
                                        </p:tgtEl>
                                        <p:attrNameLst>
                                          <p:attrName>style.visibility</p:attrName>
                                        </p:attrNameLst>
                                      </p:cBhvr>
                                      <p:to>
                                        <p:strVal val="visible"/>
                                      </p:to>
                                    </p:set>
                                    <p:animEffect transition="in" filter="fade">
                                      <p:cBhvr>
                                        <p:cTn id="28" dur="1000"/>
                                        <p:tgtEl>
                                          <p:spTgt spid="6147"/>
                                        </p:tgtEl>
                                      </p:cBhvr>
                                    </p:animEffect>
                                    <p:anim calcmode="lin" valueType="num">
                                      <p:cBhvr>
                                        <p:cTn id="29" dur="1000" fill="hold"/>
                                        <p:tgtEl>
                                          <p:spTgt spid="6147"/>
                                        </p:tgtEl>
                                        <p:attrNameLst>
                                          <p:attrName>ppt_x</p:attrName>
                                        </p:attrNameLst>
                                      </p:cBhvr>
                                      <p:tavLst>
                                        <p:tav tm="0">
                                          <p:val>
                                            <p:strVal val="#ppt_x"/>
                                          </p:val>
                                        </p:tav>
                                        <p:tav tm="100000">
                                          <p:val>
                                            <p:strVal val="#ppt_x"/>
                                          </p:val>
                                        </p:tav>
                                      </p:tavLst>
                                    </p:anim>
                                    <p:anim calcmode="lin" valueType="num">
                                      <p:cBhvr>
                                        <p:cTn id="30" dur="1000" fill="hold"/>
                                        <p:tgtEl>
                                          <p:spTgt spid="61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27584" y="1412776"/>
            <a:ext cx="4752528" cy="369332"/>
          </a:xfrm>
          <a:prstGeom prst="rect">
            <a:avLst/>
          </a:prstGeom>
          <a:noFill/>
        </p:spPr>
        <p:txBody>
          <a:bodyPr wrap="square" rtlCol="0">
            <a:spAutoFit/>
          </a:bodyPr>
          <a:lstStyle/>
          <a:p>
            <a:r>
              <a:rPr lang="en-GB" b="1" dirty="0" smtClean="0">
                <a:latin typeface="Arial" panose="020B0604020202020204" pitchFamily="34" charset="0"/>
                <a:cs typeface="Arial" panose="020B0604020202020204" pitchFamily="34" charset="0"/>
              </a:rPr>
              <a:t>2.  As Far As Practicable (AFAP)</a:t>
            </a:r>
            <a:endParaRPr lang="en-GB" b="1" dirty="0">
              <a:latin typeface="Arial" panose="020B0604020202020204" pitchFamily="34" charset="0"/>
              <a:cs typeface="Arial" panose="020B0604020202020204" pitchFamily="34" charset="0"/>
            </a:endParaRPr>
          </a:p>
        </p:txBody>
      </p:sp>
      <p:sp>
        <p:nvSpPr>
          <p:cNvPr id="4" name="TextBox 3"/>
          <p:cNvSpPr txBox="1"/>
          <p:nvPr/>
        </p:nvSpPr>
        <p:spPr>
          <a:xfrm>
            <a:off x="827584" y="2060848"/>
            <a:ext cx="5184576" cy="646331"/>
          </a:xfrm>
          <a:prstGeom prst="rect">
            <a:avLst/>
          </a:prstGeom>
          <a:noFill/>
        </p:spPr>
        <p:txBody>
          <a:bodyPr wrap="square" rtlCol="0">
            <a:spAutoFit/>
          </a:bodyPr>
          <a:lstStyle/>
          <a:p>
            <a:r>
              <a:rPr lang="en-GB" dirty="0" smtClean="0">
                <a:latin typeface="Arial" panose="020B0604020202020204" pitchFamily="34" charset="0"/>
                <a:cs typeface="Arial" panose="020B0604020202020204" pitchFamily="34" charset="0"/>
              </a:rPr>
              <a:t>There is No Actual Definition But It Has Been Taken By The Courts To Mean</a:t>
            </a:r>
            <a:endParaRPr lang="en-GB" dirty="0">
              <a:latin typeface="Arial" panose="020B0604020202020204" pitchFamily="34" charset="0"/>
              <a:cs typeface="Arial" panose="020B0604020202020204" pitchFamily="34" charset="0"/>
            </a:endParaRPr>
          </a:p>
        </p:txBody>
      </p:sp>
      <p:sp>
        <p:nvSpPr>
          <p:cNvPr id="5" name="TextBox 4"/>
          <p:cNvSpPr txBox="1"/>
          <p:nvPr/>
        </p:nvSpPr>
        <p:spPr>
          <a:xfrm>
            <a:off x="827584" y="2996952"/>
            <a:ext cx="5688632" cy="1200329"/>
          </a:xfrm>
          <a:prstGeom prst="rect">
            <a:avLst/>
          </a:prstGeom>
          <a:noFill/>
        </p:spPr>
        <p:txBody>
          <a:bodyPr wrap="square" rtlCol="0">
            <a:spAutoFit/>
          </a:bodyPr>
          <a:lstStyle/>
          <a:p>
            <a:r>
              <a:rPr lang="en-GB" dirty="0" smtClean="0">
                <a:latin typeface="Arial" panose="020B0604020202020204" pitchFamily="34" charset="0"/>
                <a:cs typeface="Arial" panose="020B0604020202020204" pitchFamily="34" charset="0"/>
              </a:rPr>
              <a:t>That Which Is Possible					                                           </a:t>
            </a:r>
          </a:p>
          <a:p>
            <a:r>
              <a:rPr lang="en-GB" dirty="0" smtClean="0">
                <a:latin typeface="Arial" panose="020B0604020202020204" pitchFamily="34" charset="0"/>
                <a:cs typeface="Arial" panose="020B0604020202020204" pitchFamily="34" charset="0"/>
              </a:rPr>
              <a:t>In The Light Of Current Knowledge And Invention (In The Mind Of The Court)</a:t>
            </a:r>
            <a:endParaRPr lang="en-GB" dirty="0">
              <a:latin typeface="Arial" panose="020B0604020202020204" pitchFamily="34" charset="0"/>
              <a:cs typeface="Arial" panose="020B0604020202020204" pitchFamily="34" charset="0"/>
            </a:endParaRPr>
          </a:p>
        </p:txBody>
      </p:sp>
      <p:sp>
        <p:nvSpPr>
          <p:cNvPr id="7" name="Title 1"/>
          <p:cNvSpPr>
            <a:spLocks noGrp="1"/>
          </p:cNvSpPr>
          <p:nvPr>
            <p:ph type="title"/>
          </p:nvPr>
        </p:nvSpPr>
        <p:spPr>
          <a:xfrm>
            <a:off x="0" y="260648"/>
            <a:ext cx="9144000" cy="830992"/>
          </a:xfrm>
        </p:spPr>
        <p:txBody>
          <a:bodyPr/>
          <a:lstStyle/>
          <a:p>
            <a:pPr algn="ctr"/>
            <a:r>
              <a:rPr lang="en-GB" dirty="0"/>
              <a:t/>
            </a:r>
            <a:br>
              <a:rPr lang="en-GB" dirty="0"/>
            </a:br>
            <a:r>
              <a:rPr lang="en-GB" b="1" dirty="0" smtClean="0">
                <a:latin typeface="Arial" panose="020B0604020202020204" pitchFamily="34" charset="0"/>
                <a:cs typeface="Arial" panose="020B0604020202020204" pitchFamily="34" charset="0"/>
              </a:rPr>
              <a:t>HEALTH &amp; SAFETY AT WORK ACT 1974 </a:t>
            </a:r>
            <a:br>
              <a:rPr lang="en-GB" b="1" dirty="0" smtClean="0">
                <a:latin typeface="Arial" panose="020B0604020202020204" pitchFamily="34" charset="0"/>
                <a:cs typeface="Arial" panose="020B0604020202020204" pitchFamily="34" charset="0"/>
              </a:rPr>
            </a:br>
            <a:r>
              <a:rPr lang="en-GB" b="1" dirty="0" smtClean="0">
                <a:latin typeface="Arial" panose="020B0604020202020204" pitchFamily="34" charset="0"/>
                <a:cs typeface="Arial" panose="020B0604020202020204" pitchFamily="34" charset="0"/>
              </a:rPr>
              <a:t>Levels </a:t>
            </a:r>
            <a:r>
              <a:rPr lang="en-GB" b="1" dirty="0">
                <a:latin typeface="Arial" panose="020B0604020202020204" pitchFamily="34" charset="0"/>
                <a:cs typeface="Arial" panose="020B0604020202020204" pitchFamily="34" charset="0"/>
              </a:rPr>
              <a:t>of Duty</a:t>
            </a:r>
            <a:br>
              <a:rPr lang="en-GB" b="1" dirty="0">
                <a:latin typeface="Arial" panose="020B0604020202020204" pitchFamily="34" charset="0"/>
                <a:cs typeface="Arial" panose="020B0604020202020204" pitchFamily="34" charset="0"/>
              </a:rPr>
            </a:br>
            <a:endParaRPr lang="en-GB"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54735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27584" y="1482513"/>
            <a:ext cx="5616624" cy="369332"/>
          </a:xfrm>
          <a:prstGeom prst="rect">
            <a:avLst/>
          </a:prstGeom>
          <a:noFill/>
        </p:spPr>
        <p:txBody>
          <a:bodyPr wrap="square" rtlCol="0">
            <a:spAutoFit/>
          </a:bodyPr>
          <a:lstStyle/>
          <a:p>
            <a:r>
              <a:rPr lang="en-GB" b="1" dirty="0" smtClean="0">
                <a:latin typeface="Arial" panose="020B0604020202020204" pitchFamily="34" charset="0"/>
                <a:cs typeface="Arial" panose="020B0604020202020204" pitchFamily="34" charset="0"/>
              </a:rPr>
              <a:t>So Far As Is Reasonably Practicable (SFARP)</a:t>
            </a:r>
            <a:endParaRPr lang="en-GB" b="1" dirty="0">
              <a:latin typeface="Arial" panose="020B0604020202020204" pitchFamily="34" charset="0"/>
              <a:cs typeface="Arial" panose="020B0604020202020204" pitchFamily="34" charset="0"/>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2276872"/>
            <a:ext cx="3044333" cy="2687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2987824" y="4149080"/>
            <a:ext cx="1040670" cy="461665"/>
          </a:xfrm>
          <a:prstGeom prst="rect">
            <a:avLst/>
          </a:prstGeom>
        </p:spPr>
        <p:txBody>
          <a:bodyPr wrap="none">
            <a:spAutoFit/>
          </a:bodyPr>
          <a:lstStyle/>
          <a:p>
            <a:r>
              <a:rPr lang="en-GB" sz="2400" b="1" dirty="0" smtClean="0">
                <a:solidFill>
                  <a:srgbClr val="FF0000"/>
                </a:solidFill>
                <a:latin typeface="Arial" panose="020B0604020202020204" pitchFamily="34" charset="0"/>
                <a:cs typeface="Arial" panose="020B0604020202020204" pitchFamily="34" charset="0"/>
              </a:rPr>
              <a:t>Costs</a:t>
            </a:r>
            <a:endParaRPr lang="en-GB" sz="2400" b="1" dirty="0">
              <a:solidFill>
                <a:srgbClr val="FF0000"/>
              </a:solidFill>
              <a:latin typeface="Arial" panose="020B0604020202020204" pitchFamily="34" charset="0"/>
              <a:cs typeface="Arial" panose="020B0604020202020204" pitchFamily="34" charset="0"/>
            </a:endParaRPr>
          </a:p>
        </p:txBody>
      </p:sp>
      <p:sp>
        <p:nvSpPr>
          <p:cNvPr id="5" name="Rectangle 4"/>
          <p:cNvSpPr/>
          <p:nvPr/>
        </p:nvSpPr>
        <p:spPr>
          <a:xfrm>
            <a:off x="4572000" y="3284984"/>
            <a:ext cx="1399742" cy="461665"/>
          </a:xfrm>
          <a:prstGeom prst="rect">
            <a:avLst/>
          </a:prstGeom>
        </p:spPr>
        <p:txBody>
          <a:bodyPr wrap="none">
            <a:spAutoFit/>
          </a:bodyPr>
          <a:lstStyle/>
          <a:p>
            <a:r>
              <a:rPr lang="en-GB" sz="2400" b="1" dirty="0" smtClean="0">
                <a:solidFill>
                  <a:srgbClr val="00B050"/>
                </a:solidFill>
                <a:latin typeface="Arial" panose="020B0604020202020204" pitchFamily="34" charset="0"/>
                <a:cs typeface="Arial" panose="020B0604020202020204" pitchFamily="34" charset="0"/>
              </a:rPr>
              <a:t>Benefits</a:t>
            </a:r>
            <a:endParaRPr lang="en-GB" sz="2400" b="1" dirty="0">
              <a:solidFill>
                <a:srgbClr val="00B050"/>
              </a:solidFill>
              <a:latin typeface="Arial" panose="020B0604020202020204" pitchFamily="34" charset="0"/>
              <a:cs typeface="Arial" panose="020B0604020202020204" pitchFamily="34" charset="0"/>
            </a:endParaRPr>
          </a:p>
        </p:txBody>
      </p:sp>
      <p:sp>
        <p:nvSpPr>
          <p:cNvPr id="6" name="Rectangle 5"/>
          <p:cNvSpPr/>
          <p:nvPr/>
        </p:nvSpPr>
        <p:spPr>
          <a:xfrm>
            <a:off x="6084168" y="3325211"/>
            <a:ext cx="2685351" cy="369332"/>
          </a:xfrm>
          <a:prstGeom prst="rect">
            <a:avLst/>
          </a:prstGeom>
        </p:spPr>
        <p:txBody>
          <a:bodyPr wrap="none">
            <a:spAutoFit/>
          </a:bodyPr>
          <a:lstStyle/>
          <a:p>
            <a:r>
              <a:rPr lang="en-GB" dirty="0" smtClean="0">
                <a:solidFill>
                  <a:srgbClr val="00B050"/>
                </a:solidFill>
                <a:latin typeface="Arial" panose="020B0604020202020204" pitchFamily="34" charset="0"/>
                <a:cs typeface="Arial" panose="020B0604020202020204" pitchFamily="34" charset="0"/>
              </a:rPr>
              <a:t>Health &amp; Safety Benefits</a:t>
            </a:r>
            <a:endParaRPr lang="en-GB" dirty="0">
              <a:solidFill>
                <a:srgbClr val="00B050"/>
              </a:solidFill>
              <a:latin typeface="Arial" panose="020B0604020202020204" pitchFamily="34" charset="0"/>
              <a:cs typeface="Arial" panose="020B0604020202020204" pitchFamily="34" charset="0"/>
            </a:endParaRPr>
          </a:p>
        </p:txBody>
      </p:sp>
      <p:sp>
        <p:nvSpPr>
          <p:cNvPr id="7" name="Rectangle 6"/>
          <p:cNvSpPr/>
          <p:nvPr/>
        </p:nvSpPr>
        <p:spPr>
          <a:xfrm>
            <a:off x="539552" y="4195246"/>
            <a:ext cx="2057038" cy="369332"/>
          </a:xfrm>
          <a:prstGeom prst="rect">
            <a:avLst/>
          </a:prstGeom>
        </p:spPr>
        <p:txBody>
          <a:bodyPr wrap="none">
            <a:spAutoFit/>
          </a:bodyPr>
          <a:lstStyle/>
          <a:p>
            <a:r>
              <a:rPr lang="en-GB" dirty="0" smtClean="0">
                <a:solidFill>
                  <a:srgbClr val="FF0000"/>
                </a:solidFill>
                <a:latin typeface="Arial" panose="020B0604020202020204" pitchFamily="34" charset="0"/>
                <a:cs typeface="Arial" panose="020B0604020202020204" pitchFamily="34" charset="0"/>
              </a:rPr>
              <a:t>Time Money Effort</a:t>
            </a:r>
            <a:endParaRPr lang="en-GB" dirty="0">
              <a:solidFill>
                <a:srgbClr val="FF0000"/>
              </a:solidFill>
              <a:latin typeface="Arial" panose="020B0604020202020204" pitchFamily="34" charset="0"/>
              <a:cs typeface="Arial" panose="020B0604020202020204" pitchFamily="34" charset="0"/>
            </a:endParaRPr>
          </a:p>
        </p:txBody>
      </p:sp>
      <p:sp>
        <p:nvSpPr>
          <p:cNvPr id="10" name="Title 1"/>
          <p:cNvSpPr>
            <a:spLocks noGrp="1"/>
          </p:cNvSpPr>
          <p:nvPr>
            <p:ph type="title"/>
          </p:nvPr>
        </p:nvSpPr>
        <p:spPr>
          <a:xfrm>
            <a:off x="0" y="260648"/>
            <a:ext cx="9144000" cy="830992"/>
          </a:xfrm>
        </p:spPr>
        <p:txBody>
          <a:bodyPr/>
          <a:lstStyle/>
          <a:p>
            <a:pPr algn="ctr"/>
            <a:r>
              <a:rPr lang="en-GB" dirty="0"/>
              <a:t/>
            </a:r>
            <a:br>
              <a:rPr lang="en-GB" dirty="0"/>
            </a:br>
            <a:r>
              <a:rPr lang="en-GB" b="1" dirty="0" smtClean="0">
                <a:latin typeface="Arial" panose="020B0604020202020204" pitchFamily="34" charset="0"/>
                <a:cs typeface="Arial" panose="020B0604020202020204" pitchFamily="34" charset="0"/>
              </a:rPr>
              <a:t>HEALTH &amp; SAFETY AT WORK ACT 1974 </a:t>
            </a:r>
            <a:br>
              <a:rPr lang="en-GB" b="1" dirty="0" smtClean="0">
                <a:latin typeface="Arial" panose="020B0604020202020204" pitchFamily="34" charset="0"/>
                <a:cs typeface="Arial" panose="020B0604020202020204" pitchFamily="34" charset="0"/>
              </a:rPr>
            </a:br>
            <a:r>
              <a:rPr lang="en-GB" b="1" dirty="0" smtClean="0">
                <a:latin typeface="Arial" panose="020B0604020202020204" pitchFamily="34" charset="0"/>
                <a:cs typeface="Arial" panose="020B0604020202020204" pitchFamily="34" charset="0"/>
              </a:rPr>
              <a:t>Levels </a:t>
            </a:r>
            <a:r>
              <a:rPr lang="en-GB" b="1" dirty="0">
                <a:latin typeface="Arial" panose="020B0604020202020204" pitchFamily="34" charset="0"/>
                <a:cs typeface="Arial" panose="020B0604020202020204" pitchFamily="34" charset="0"/>
              </a:rPr>
              <a:t>of Duty</a:t>
            </a:r>
            <a:br>
              <a:rPr lang="en-GB" b="1" dirty="0">
                <a:latin typeface="Arial" panose="020B0604020202020204" pitchFamily="34" charset="0"/>
                <a:cs typeface="Arial" panose="020B0604020202020204" pitchFamily="34" charset="0"/>
              </a:rPr>
            </a:br>
            <a:endParaRPr lang="en-GB"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72754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7170"/>
                                        </p:tgtEl>
                                        <p:attrNameLst>
                                          <p:attrName>style.visibility</p:attrName>
                                        </p:attrNameLst>
                                      </p:cBhvr>
                                      <p:to>
                                        <p:strVal val="visible"/>
                                      </p:to>
                                    </p:set>
                                    <p:animEffect transition="in" filter="wipe(down)">
                                      <p:cBhvr>
                                        <p:cTn id="13" dur="500"/>
                                        <p:tgtEl>
                                          <p:spTgt spid="7170"/>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1000"/>
                                        <p:tgtEl>
                                          <p:spTgt spid="5"/>
                                        </p:tgtEl>
                                      </p:cBhvr>
                                    </p:animEffect>
                                    <p:anim calcmode="lin" valueType="num">
                                      <p:cBhvr>
                                        <p:cTn id="33" dur="1000" fill="hold"/>
                                        <p:tgtEl>
                                          <p:spTgt spid="5"/>
                                        </p:tgtEl>
                                        <p:attrNameLst>
                                          <p:attrName>ppt_x</p:attrName>
                                        </p:attrNameLst>
                                      </p:cBhvr>
                                      <p:tavLst>
                                        <p:tav tm="0">
                                          <p:val>
                                            <p:strVal val="#ppt_x"/>
                                          </p:val>
                                        </p:tav>
                                        <p:tav tm="100000">
                                          <p:val>
                                            <p:strVal val="#ppt_x"/>
                                          </p:val>
                                        </p:tav>
                                      </p:tavLst>
                                    </p:anim>
                                    <p:anim calcmode="lin" valueType="num">
                                      <p:cBhvr>
                                        <p:cTn id="3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Lst>
  </p:timing>
</p:sld>
</file>

<file path=ppt/theme/theme1.xml><?xml version="1.0" encoding="utf-8"?>
<a:theme xmlns:a="http://schemas.openxmlformats.org/drawingml/2006/main" name="Engineering - learner">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MGT - turquoise" id="{297DA104-07E2-4290-B13B-C2757C914747}" vid="{E0C0FDD1-4E5D-4C71-B311-C6A7076348C8}"/>
    </a:ext>
  </a:extLst>
</a:theme>
</file>

<file path=ppt/theme/theme2.xml><?xml version="1.0" encoding="utf-8"?>
<a:theme xmlns:a="http://schemas.openxmlformats.org/drawingml/2006/main" name="1_Engineering - learner">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MGT - turquoise" id="{297DA104-07E2-4290-B13B-C2757C914747}" vid="{E0C0FDD1-4E5D-4C71-B311-C6A7076348C8}"/>
    </a:ext>
  </a:extLst>
</a:theme>
</file>

<file path=docProps/app.xml><?xml version="1.0" encoding="utf-8"?>
<Properties xmlns="http://schemas.openxmlformats.org/officeDocument/2006/extended-properties" xmlns:vt="http://schemas.openxmlformats.org/officeDocument/2006/docPropsVTypes">
  <Template>Engineering - learner</Template>
  <TotalTime>585</TotalTime>
  <Words>1200</Words>
  <Application>Microsoft Office PowerPoint</Application>
  <PresentationFormat>On-screen Show (4:3)</PresentationFormat>
  <Paragraphs>140</Paragraphs>
  <Slides>35</Slides>
  <Notes>0</Notes>
  <HiddenSlides>0</HiddenSlides>
  <MMClips>0</MMClips>
  <ScaleCrop>false</ScaleCrop>
  <HeadingPairs>
    <vt:vector size="4" baseType="variant">
      <vt:variant>
        <vt:lpstr>Theme</vt:lpstr>
      </vt:variant>
      <vt:variant>
        <vt:i4>2</vt:i4>
      </vt:variant>
      <vt:variant>
        <vt:lpstr>Slide Titles</vt:lpstr>
      </vt:variant>
      <vt:variant>
        <vt:i4>35</vt:i4>
      </vt:variant>
    </vt:vector>
  </HeadingPairs>
  <TitlesOfParts>
    <vt:vector size="37" baseType="lpstr">
      <vt:lpstr>Engineering - learner</vt:lpstr>
      <vt:lpstr>1_Engineering - learner</vt:lpstr>
      <vt:lpstr>PowerPoint Presentation</vt:lpstr>
      <vt:lpstr>Learning Outcomes</vt:lpstr>
      <vt:lpstr>PowerPoint Presentation</vt:lpstr>
      <vt:lpstr>Electricity at work regulations 1989</vt:lpstr>
      <vt:lpstr>Health &amp; Safety executive  memorandum of guidance </vt:lpstr>
      <vt:lpstr>PowerPoint Presentation</vt:lpstr>
      <vt:lpstr> HEALTH &amp; SAFETY AT WORK ACT 1974  Levels of Duty </vt:lpstr>
      <vt:lpstr> HEALTH &amp; SAFETY AT WORK ACT 1974  Levels of Duty </vt:lpstr>
      <vt:lpstr> HEALTH &amp; SAFETY AT WORK ACT 1974  Levels of Duty </vt:lpstr>
      <vt:lpstr>PowerPoint Presentation</vt:lpstr>
      <vt:lpstr>PowerPoint Presentation</vt:lpstr>
      <vt:lpstr>Electricity at work regulations 1989</vt:lpstr>
      <vt:lpstr>Electricity at work regulations 1989</vt:lpstr>
      <vt:lpstr>Electricity at work regulations 1989</vt:lpstr>
      <vt:lpstr>Electricity at work regulations 1989</vt:lpstr>
      <vt:lpstr>Electricity at work regulations 1989</vt:lpstr>
      <vt:lpstr>Electricity at work regulations 1989</vt:lpstr>
      <vt:lpstr>PowerPoint Presentation</vt:lpstr>
      <vt:lpstr>Electricity at work regulations 1989</vt:lpstr>
      <vt:lpstr>Electricity at work regulations 1989</vt:lpstr>
      <vt:lpstr>Electricity at work regulations 1989</vt:lpstr>
      <vt:lpstr>Electricity at work regulations 1989</vt:lpstr>
      <vt:lpstr>Electricity at work regulations 1989</vt:lpstr>
      <vt:lpstr>Electricity at work regulations 1989</vt:lpstr>
      <vt:lpstr>Electricity at work regulations 1989</vt:lpstr>
      <vt:lpstr>Electricity at work regulations 1989</vt:lpstr>
      <vt:lpstr>Electricity at work regulations 1989</vt:lpstr>
      <vt:lpstr>Electricity at work regulations 1989</vt:lpstr>
      <vt:lpstr>Electricity at work regulations 1989</vt:lpstr>
      <vt:lpstr>Electricity at work regulations 1989</vt:lpstr>
      <vt:lpstr>Electricity at work regulations 1989</vt:lpstr>
      <vt:lpstr>Electricity at work regulations 1989</vt:lpstr>
      <vt:lpstr>Electricity at work regulations 1989</vt:lpstr>
      <vt:lpstr>Electricity at work regulations 1989</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Regulatory Requirements For the Electrical industry</dc:title>
  <dc:creator>Andrew Clayton</dc:creator>
  <cp:lastModifiedBy>William Kirman</cp:lastModifiedBy>
  <cp:revision>56</cp:revision>
  <dcterms:created xsi:type="dcterms:W3CDTF">2014-02-12T08:45:22Z</dcterms:created>
  <dcterms:modified xsi:type="dcterms:W3CDTF">2018-10-16T14:11:03Z</dcterms:modified>
</cp:coreProperties>
</file>